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當間研の大城紳之亮です。船舶の運航状況予測についての発表を始めます。</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bc9d4e04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bc9d4e04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次に学習モデルの構築です</a:t>
            </a:r>
            <a:endParaRPr/>
          </a:p>
          <a:p>
            <a:pPr indent="0" lvl="0" marL="0" rtl="0" algn="l">
              <a:spcBef>
                <a:spcPts val="0"/>
              </a:spcBef>
              <a:spcAft>
                <a:spcPts val="0"/>
              </a:spcAft>
              <a:buNone/>
            </a:pPr>
            <a:r>
              <a:rPr lang="ja"/>
              <a:t>学習モデルは航路に特化させるために航路ごとにデータセットを分けて学習を行います。航路は7航路ありそれぞれに出発港が2つあるため7かける2の14個のモデルとなります。</a:t>
            </a:r>
            <a:endParaRPr/>
          </a:p>
          <a:p>
            <a:pPr indent="0" lvl="0" marL="0" rtl="0" algn="l">
              <a:spcBef>
                <a:spcPts val="0"/>
              </a:spcBef>
              <a:spcAft>
                <a:spcPts val="0"/>
              </a:spcAft>
              <a:buNone/>
            </a:pPr>
            <a:r>
              <a:rPr lang="ja"/>
              <a:t>データセット作成では運航状況の予測を行うために当日に取得した教師データから特徴量を1日ずつずらし9日前までのデータセットを作成します。モデルに対してもその特徴を反映させるため当日から9日前までのモデルを作成します。</a:t>
            </a:r>
            <a:endParaRPr/>
          </a:p>
          <a:p>
            <a:pPr indent="0" lvl="0" marL="0" rtl="0" algn="l">
              <a:spcBef>
                <a:spcPts val="0"/>
              </a:spcBef>
              <a:spcAft>
                <a:spcPts val="0"/>
              </a:spcAft>
              <a:buNone/>
            </a:pPr>
            <a:r>
              <a:rPr lang="ja"/>
              <a:t>例として、</a:t>
            </a:r>
            <a:r>
              <a:rPr lang="ja"/>
              <a:t>9</a:t>
            </a:r>
            <a:r>
              <a:rPr lang="ja"/>
              <a:t>日前のモデルに入力として</a:t>
            </a:r>
            <a:r>
              <a:rPr lang="ja">
                <a:solidFill>
                  <a:schemeClr val="dk1"/>
                </a:solidFill>
              </a:rPr>
              <a:t>当日に取得した</a:t>
            </a:r>
            <a:r>
              <a:rPr lang="ja"/>
              <a:t>特徴量を入力すると9日後の予測を行うことになります。</a:t>
            </a:r>
            <a:endParaRPr/>
          </a:p>
          <a:p>
            <a:pPr indent="0" lvl="0" marL="0" rtl="0" algn="l">
              <a:spcBef>
                <a:spcPts val="0"/>
              </a:spcBef>
              <a:spcAft>
                <a:spcPts val="0"/>
              </a:spcAft>
              <a:buNone/>
            </a:pPr>
            <a:r>
              <a:rPr lang="ja"/>
              <a:t>右図の上のように数値データでは140個のモデルを、画像データでは</a:t>
            </a:r>
            <a:r>
              <a:rPr lang="ja">
                <a:solidFill>
                  <a:schemeClr val="dk1"/>
                </a:solidFill>
              </a:rPr>
              <a:t>右図の下のように</a:t>
            </a:r>
            <a:r>
              <a:rPr lang="ja"/>
              <a:t>280個のモデルを構築しました。</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bc9d4e04e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bc9d4e04e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教師データの説明です。</a:t>
            </a:r>
            <a:endParaRPr/>
          </a:p>
          <a:p>
            <a:pPr indent="0" lvl="0" marL="0" rtl="0" algn="l">
              <a:spcBef>
                <a:spcPts val="0"/>
              </a:spcBef>
              <a:spcAft>
                <a:spcPts val="0"/>
              </a:spcAft>
              <a:buNone/>
            </a:pPr>
            <a:r>
              <a:rPr lang="ja"/>
              <a:t>安栄観光が定める欠航基準として</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の基準があり、欠航を判断します。</a:t>
            </a:r>
            <a:endParaRPr/>
          </a:p>
          <a:p>
            <a:pPr indent="0" lvl="0" marL="0" rtl="0" algn="l">
              <a:spcBef>
                <a:spcPts val="0"/>
              </a:spcBef>
              <a:spcAft>
                <a:spcPts val="0"/>
              </a:spcAft>
              <a:buNone/>
            </a:pPr>
            <a:r>
              <a:rPr lang="ja"/>
              <a:t>画像の説明です。</a:t>
            </a:r>
            <a:endParaRPr/>
          </a:p>
          <a:p>
            <a:pPr indent="0" lvl="0" marL="0" rtl="0" algn="l">
              <a:spcBef>
                <a:spcPts val="0"/>
              </a:spcBef>
              <a:spcAft>
                <a:spcPts val="0"/>
              </a:spcAft>
              <a:buNone/>
            </a:pPr>
            <a:r>
              <a:rPr lang="ja"/>
              <a:t>画像ではヒートマップのように色で特徴量の大きさが示されています。例として波高レイヤー画像を右図に示します。赤色に近づくほど波高は大きくなります、風速レイヤーも同様にヒートマップのように表されています。</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a4d1676e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a4d1676e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次に実験結果の説明を行います。</a:t>
            </a:r>
            <a:endParaRPr/>
          </a:p>
          <a:p>
            <a:pPr indent="0" lvl="0" marL="0" rtl="0" algn="l">
              <a:spcBef>
                <a:spcPts val="0"/>
              </a:spcBef>
              <a:spcAft>
                <a:spcPts val="0"/>
              </a:spcAft>
              <a:buNone/>
            </a:pPr>
            <a:r>
              <a:rPr lang="ja"/>
              <a:t>数値データモデルの精度別折れ線グラフです。</a:t>
            </a:r>
            <a:endParaRPr/>
          </a:p>
          <a:p>
            <a:pPr indent="0" lvl="0" marL="0" rtl="0" algn="l">
              <a:spcBef>
                <a:spcPts val="0"/>
              </a:spcBef>
              <a:spcAft>
                <a:spcPts val="0"/>
              </a:spcAft>
              <a:buNone/>
            </a:pPr>
            <a:r>
              <a:rPr lang="ja"/>
              <a:t>特徴のある航路を主に説明します。</a:t>
            </a:r>
            <a:endParaRPr/>
          </a:p>
          <a:p>
            <a:pPr indent="0" lvl="0" marL="0" rtl="0" algn="l">
              <a:spcBef>
                <a:spcPts val="0"/>
              </a:spcBef>
              <a:spcAft>
                <a:spcPts val="0"/>
              </a:spcAft>
              <a:buNone/>
            </a:pPr>
            <a:r>
              <a:rPr lang="ja"/>
              <a:t>右図の鳩間島航路は当日から9日前に進むまでに少しずつモデルの精度が減少しています。</a:t>
            </a:r>
            <a:endParaRPr/>
          </a:p>
          <a:p>
            <a:pPr indent="0" lvl="0" marL="0" rtl="0" algn="l">
              <a:spcBef>
                <a:spcPts val="0"/>
              </a:spcBef>
              <a:spcAft>
                <a:spcPts val="0"/>
              </a:spcAft>
              <a:buNone/>
            </a:pPr>
            <a:r>
              <a:rPr lang="ja"/>
              <a:t>精度減少を確かめるために1日前モデルと9日前モデルの散布図を確認し、予測ラベルごとに色分けして、どのような分布になっているか確認しました。</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bc9d4e04e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bc9d4e04e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鳩間島航路１日前モデルの予測ラベルで色分けされた散布図になります。</a:t>
            </a:r>
            <a:endParaRPr/>
          </a:p>
          <a:p>
            <a:pPr indent="0" lvl="0" marL="0" rtl="0" algn="l">
              <a:spcBef>
                <a:spcPts val="0"/>
              </a:spcBef>
              <a:spcAft>
                <a:spcPts val="0"/>
              </a:spcAft>
              <a:buClr>
                <a:schemeClr val="dk1"/>
              </a:buClr>
              <a:buSzPts val="1100"/>
              <a:buFont typeface="Arial"/>
              <a:buNone/>
            </a:pPr>
            <a:r>
              <a:rPr lang="ja">
                <a:solidFill>
                  <a:schemeClr val="dk1"/>
                </a:solidFill>
              </a:rPr>
              <a:t>青色が運航ラベルでオレンジ色が欠航ラベルとなります</a:t>
            </a:r>
            <a:endParaRPr/>
          </a:p>
          <a:p>
            <a:pPr indent="0" lvl="0" marL="0" rtl="0" algn="l">
              <a:spcBef>
                <a:spcPts val="0"/>
              </a:spcBef>
              <a:spcAft>
                <a:spcPts val="0"/>
              </a:spcAft>
              <a:buNone/>
            </a:pPr>
            <a:r>
              <a:rPr lang="ja"/>
              <a:t>右図はわかりやすいように特徴量の一部のみで確認します。</a:t>
            </a:r>
            <a:endParaRPr/>
          </a:p>
          <a:p>
            <a:pPr indent="0" lvl="0" marL="0" rtl="0" algn="l">
              <a:spcBef>
                <a:spcPts val="0"/>
              </a:spcBef>
              <a:spcAft>
                <a:spcPts val="0"/>
              </a:spcAft>
              <a:buNone/>
            </a:pPr>
            <a:r>
              <a:rPr lang="ja"/>
              <a:t>特徴量のwave_heightとswellで明確に色分けが行われているのがわかり、教師ラベルとの強い関係性が確認できます。</a:t>
            </a:r>
            <a:endParaRPr/>
          </a:p>
          <a:p>
            <a:pPr indent="0" lvl="0" marL="0" rtl="0" algn="l">
              <a:spcBef>
                <a:spcPts val="0"/>
              </a:spcBef>
              <a:spcAft>
                <a:spcPts val="0"/>
              </a:spcAft>
              <a:buNone/>
            </a:pPr>
            <a:r>
              <a:rPr lang="ja"/>
              <a:t>これに比較して</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bc9d4e04e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bc9d4e04e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9日前モデルの予測ラベルで色分けされた散布図では、</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ja">
                <a:solidFill>
                  <a:schemeClr val="dk1"/>
                </a:solidFill>
              </a:rPr>
              <a:t>各特徴量と教師データとの結びつきが弱くなっていることが確認できます。そのため9日前モデルの精度が悪くなっていると説明できます。</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これはデータセットを作成する際に特徴量と教師ラベルを9日間ずらして作成しているために、1日前モデルと比較して運航や欠航を説明するための情報が減少していると考えらます。</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a:t>
            </a:r>
            <a:endParaRPr>
              <a:solidFill>
                <a:schemeClr val="dk1"/>
              </a:solidFill>
            </a:endParaRPr>
          </a:p>
          <a:p>
            <a:pPr indent="0" lvl="0" marL="0" rtl="0" algn="l">
              <a:spcBef>
                <a:spcPts val="0"/>
              </a:spcBef>
              <a:spcAft>
                <a:spcPts val="0"/>
              </a:spcAft>
              <a:buClr>
                <a:srgbClr val="2A3990"/>
              </a:buClr>
              <a:buSzPts val="1100"/>
              <a:buFont typeface="Arial"/>
              <a:buNone/>
            </a:pPr>
            <a:r>
              <a:rPr lang="ja">
                <a:solidFill>
                  <a:srgbClr val="2A3990"/>
                </a:solidFill>
              </a:rPr>
              <a:t>F値が0.606と評価された鳩間島航路</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bc9d4e04e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bc9d4e04e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次に波高レイヤー画像の結果です。</a:t>
            </a:r>
            <a:endParaRPr/>
          </a:p>
          <a:p>
            <a:pPr indent="0" lvl="0" marL="0" rtl="0" algn="l">
              <a:spcBef>
                <a:spcPts val="0"/>
              </a:spcBef>
              <a:spcAft>
                <a:spcPts val="0"/>
              </a:spcAft>
              <a:buNone/>
            </a:pPr>
            <a:r>
              <a:rPr lang="ja"/>
              <a:t>波高レイヤーの画像データモデルの精度別折れ線グラフになります。</a:t>
            </a:r>
            <a:endParaRPr/>
          </a:p>
          <a:p>
            <a:pPr indent="0" lvl="0" marL="0" rtl="0" algn="l">
              <a:spcBef>
                <a:spcPts val="0"/>
              </a:spcBef>
              <a:spcAft>
                <a:spcPts val="0"/>
              </a:spcAft>
              <a:buNone/>
            </a:pPr>
            <a:r>
              <a:rPr lang="ja"/>
              <a:t>左図の波照間航路では2日前モデルから極端に精度が悪くなっています。原因として</a:t>
            </a:r>
            <a:endParaRPr/>
          </a:p>
          <a:p>
            <a:pPr indent="0" lvl="0" marL="0" rtl="0" algn="l">
              <a:spcBef>
                <a:spcPts val="0"/>
              </a:spcBef>
              <a:spcAft>
                <a:spcPts val="0"/>
              </a:spcAft>
              <a:buClr>
                <a:schemeClr val="dk1"/>
              </a:buClr>
              <a:buSzPts val="1100"/>
              <a:buFont typeface="Arial"/>
              <a:buNone/>
            </a:pPr>
            <a:r>
              <a:t/>
            </a:r>
            <a:endParaRPr>
              <a:solidFill>
                <a:srgbClr val="2A399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bc9d4e04e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bc9d4e04e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トレーニングデータの教師ラベルの不一致が挙げられます。</a:t>
            </a:r>
            <a:endParaRPr/>
          </a:p>
          <a:p>
            <a:pPr indent="0" lvl="0" marL="0" rtl="0" algn="l">
              <a:spcBef>
                <a:spcPts val="0"/>
              </a:spcBef>
              <a:spcAft>
                <a:spcPts val="0"/>
              </a:spcAft>
              <a:buNone/>
            </a:pPr>
            <a:r>
              <a:rPr lang="ja"/>
              <a:t>データセットでは2枚の画像の教師ラベルは同じ運航になっています。しかし、左の画像は欠航と判断されている時間に取得したため欠航のデータです。</a:t>
            </a:r>
            <a:endParaRPr/>
          </a:p>
          <a:p>
            <a:pPr indent="0" lvl="0" marL="0" rtl="0" algn="l">
              <a:spcBef>
                <a:spcPts val="0"/>
              </a:spcBef>
              <a:spcAft>
                <a:spcPts val="0"/>
              </a:spcAft>
              <a:buNone/>
            </a:pPr>
            <a:r>
              <a:rPr lang="ja"/>
              <a:t>これはデータセットを作成した時に教師ラベルと画像の取得時間を2日間ずらして作成しているため、左の画像でも運航のラベルがついています。</a:t>
            </a:r>
            <a:endParaRPr/>
          </a:p>
          <a:p>
            <a:pPr indent="0" lvl="0" marL="0" rtl="0" algn="l">
              <a:spcBef>
                <a:spcPts val="0"/>
              </a:spcBef>
              <a:spcAft>
                <a:spcPts val="0"/>
              </a:spcAft>
              <a:buNone/>
            </a:pPr>
            <a:r>
              <a:rPr lang="ja"/>
              <a:t>モデルが2日前のこの画像の情報だけでしか予測できず左の画像の前後の情報がないために、2日前の画像だけで予測した結果、極端に悪い精度となったと考えられます。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a:t>
            </a:r>
            <a:endParaRPr/>
          </a:p>
          <a:p>
            <a:pPr indent="0" lvl="0" marL="0" rtl="0" algn="l">
              <a:spcBef>
                <a:spcPts val="0"/>
              </a:spcBef>
              <a:spcAft>
                <a:spcPts val="0"/>
              </a:spcAft>
              <a:buNone/>
            </a:pPr>
            <a:r>
              <a:rPr lang="ja"/>
              <a:t>この図はトレーニングデータの一部の画像なのですが、本来左の画像は欠航ラベルがついており、2日前モデルのデータセット作成の際に2日分、教師ラベルと特徴量をスライドさせているため画像と教師データとのズレがあることがわかります。そのためトレーニングデータでの学習が適切に行えていないことが考えられます。</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bc9d4e04e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bc9d4e04e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鳩間島航路の</a:t>
            </a:r>
            <a:r>
              <a:rPr lang="ja"/>
              <a:t>精度別折れ線グラフです。</a:t>
            </a:r>
            <a:endParaRPr/>
          </a:p>
          <a:p>
            <a:pPr indent="0" lvl="0" marL="0" rtl="0" algn="l">
              <a:spcBef>
                <a:spcPts val="0"/>
              </a:spcBef>
              <a:spcAft>
                <a:spcPts val="0"/>
              </a:spcAft>
              <a:buNone/>
            </a:pPr>
            <a:r>
              <a:rPr lang="ja"/>
              <a:t>右</a:t>
            </a:r>
            <a:r>
              <a:rPr lang="ja"/>
              <a:t>図の鳩間</a:t>
            </a:r>
            <a:r>
              <a:rPr lang="ja"/>
              <a:t>航路の</a:t>
            </a:r>
            <a:r>
              <a:rPr lang="ja"/>
              <a:t>当日モデルの混同行列を見て精度評価の考察をします。</a:t>
            </a:r>
            <a:endParaRPr/>
          </a:p>
          <a:p>
            <a:pPr indent="0" lvl="0" marL="0" rtl="0" algn="l">
              <a:spcBef>
                <a:spcPts val="0"/>
              </a:spcBef>
              <a:spcAft>
                <a:spcPts val="0"/>
              </a:spcAft>
              <a:buNone/>
            </a:pPr>
            <a:r>
              <a:t/>
            </a:r>
            <a:endParaRPr>
              <a:solidFill>
                <a:srgbClr val="2A399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bc9d4e04e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bc9d4e04e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当日モデルの精度は正解率が0.882でF値は0.867となりました。</a:t>
            </a:r>
            <a:endParaRPr/>
          </a:p>
          <a:p>
            <a:pPr indent="0" lvl="0" marL="0" rtl="0" algn="l">
              <a:spcBef>
                <a:spcPts val="0"/>
              </a:spcBef>
              <a:spcAft>
                <a:spcPts val="0"/>
              </a:spcAft>
              <a:buNone/>
            </a:pPr>
            <a:r>
              <a:rPr lang="ja"/>
              <a:t>混同行列のTP、FN、FP、TNについて見ていきます。</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bc9d4e04e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bc9d4e04e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左</a:t>
            </a:r>
            <a:r>
              <a:rPr lang="ja"/>
              <a:t>4つの図は</a:t>
            </a:r>
            <a:r>
              <a:rPr lang="ja"/>
              <a:t>TP、FN、FP、TNと</a:t>
            </a:r>
            <a:r>
              <a:rPr lang="ja"/>
              <a:t>予測された画像例になります。</a:t>
            </a:r>
            <a:endParaRPr/>
          </a:p>
          <a:p>
            <a:pPr indent="0" lvl="0" marL="0" rtl="0" algn="l">
              <a:spcBef>
                <a:spcPts val="0"/>
              </a:spcBef>
              <a:spcAft>
                <a:spcPts val="0"/>
              </a:spcAft>
              <a:buNone/>
            </a:pPr>
            <a:r>
              <a:rPr lang="ja"/>
              <a:t>鳩間島当日モデルではTPのような画像を運航、TNのような画像を欠航として判断していることがわかります。</a:t>
            </a:r>
            <a:endParaRPr/>
          </a:p>
          <a:p>
            <a:pPr indent="0" lvl="0" marL="0" rtl="0" algn="l">
              <a:spcBef>
                <a:spcPts val="0"/>
              </a:spcBef>
              <a:spcAft>
                <a:spcPts val="0"/>
              </a:spcAft>
              <a:buNone/>
            </a:pPr>
            <a:r>
              <a:rPr lang="ja"/>
              <a:t>FNが誤分類された理由として、トレーニングデータ中の画像に右上の画像がありFN画像と傾向が似ているにもかかわらず、左上画像の教師データが欠航のため、誤分類されたと考えられる。</a:t>
            </a:r>
            <a:endParaRPr/>
          </a:p>
          <a:p>
            <a:pPr indent="0" lvl="0" marL="0" rtl="0" algn="l">
              <a:spcBef>
                <a:spcPts val="0"/>
              </a:spcBef>
              <a:spcAft>
                <a:spcPts val="0"/>
              </a:spcAft>
              <a:buNone/>
            </a:pPr>
            <a:r>
              <a:rPr lang="ja"/>
              <a:t>また左上画像が欠航な理由として、視程が500m以下であった、または風向がFN画像と異なっていたことが考えられる。</a:t>
            </a:r>
            <a:endParaRPr/>
          </a:p>
          <a:p>
            <a:pPr indent="0" lvl="0" marL="0" rtl="0" algn="l">
              <a:spcBef>
                <a:spcPts val="0"/>
              </a:spcBef>
              <a:spcAft>
                <a:spcPts val="0"/>
              </a:spcAft>
              <a:buNone/>
            </a:pPr>
            <a:r>
              <a:rPr lang="ja"/>
              <a:t>FPが誤分類された理由として</a:t>
            </a:r>
            <a:r>
              <a:rPr lang="ja">
                <a:solidFill>
                  <a:schemeClr val="dk1"/>
                </a:solidFill>
              </a:rPr>
              <a:t>トレーニングデータ中の画像として左下の図がありこの画像の教師データが運航ラベルとして学習したため、傾向の似ているFPの画像が運航だと判断されたと考えられます。</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bc9d4e04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bc9d4e04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研究背景です</a:t>
            </a:r>
            <a:endParaRPr/>
          </a:p>
          <a:p>
            <a:pPr indent="0" lvl="0" marL="0" rtl="0" algn="l">
              <a:spcBef>
                <a:spcPts val="0"/>
              </a:spcBef>
              <a:spcAft>
                <a:spcPts val="0"/>
              </a:spcAft>
              <a:buNone/>
            </a:pPr>
            <a:r>
              <a:rPr lang="ja"/>
              <a:t>沖縄県では離島から離島を移動する時に船舶を利用することは少なくありません。</a:t>
            </a:r>
            <a:endParaRPr/>
          </a:p>
          <a:p>
            <a:pPr indent="0" lvl="0" marL="0" rtl="0" algn="l">
              <a:spcBef>
                <a:spcPts val="0"/>
              </a:spcBef>
              <a:spcAft>
                <a:spcPts val="0"/>
              </a:spcAft>
              <a:buNone/>
            </a:pPr>
            <a:r>
              <a:rPr lang="ja"/>
              <a:t>しかし、船舶の運航の可否は当日にならなければ確認することができない、</a:t>
            </a:r>
            <a:endParaRPr/>
          </a:p>
          <a:p>
            <a:pPr indent="0" lvl="0" marL="0" rtl="0" algn="l">
              <a:spcBef>
                <a:spcPts val="0"/>
              </a:spcBef>
              <a:spcAft>
                <a:spcPts val="0"/>
              </a:spcAft>
              <a:buNone/>
            </a:pPr>
            <a:r>
              <a:rPr lang="ja"/>
              <a:t>そのため、利用者は確実性のあるスケジュールを求めていると考えられます。</a:t>
            </a:r>
            <a:endParaRPr/>
          </a:p>
          <a:p>
            <a:pPr indent="0" lvl="0" marL="0" rtl="0" algn="l">
              <a:spcBef>
                <a:spcPts val="0"/>
              </a:spcBef>
              <a:spcAft>
                <a:spcPts val="0"/>
              </a:spcAft>
              <a:buNone/>
            </a:pPr>
            <a:r>
              <a:rPr lang="ja"/>
              <a:t>船舶の欠航が予測できれば利用者のスケジュール組み立ての一助ができるのではないかと考えました。</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bc9d4e04e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bc9d4e04e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風速レイヤーでも航路ごとに波高レイヤーと同様の精度や考察を確認できたため省略します。</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ja"/>
              <a:t>#####</a:t>
            </a:r>
            <a:endParaRPr/>
          </a:p>
          <a:p>
            <a:pPr indent="0" lvl="0" marL="0" rtl="0" algn="l">
              <a:spcBef>
                <a:spcPts val="0"/>
              </a:spcBef>
              <a:spcAft>
                <a:spcPts val="0"/>
              </a:spcAft>
              <a:buClr>
                <a:srgbClr val="2A3990"/>
              </a:buClr>
              <a:buSzPts val="1100"/>
              <a:buFont typeface="Arial"/>
              <a:buNone/>
            </a:pPr>
            <a:r>
              <a:rPr lang="ja">
                <a:solidFill>
                  <a:srgbClr val="2A3990"/>
                </a:solidFill>
              </a:rPr>
              <a:t>竹富航路の精度別折れ線グラフです。</a:t>
            </a:r>
            <a:endParaRPr>
              <a:solidFill>
                <a:srgbClr val="2A3990"/>
              </a:solidFill>
            </a:endParaRPr>
          </a:p>
          <a:p>
            <a:pPr indent="0" lvl="0" marL="0" rtl="0" algn="l">
              <a:spcBef>
                <a:spcPts val="0"/>
              </a:spcBef>
              <a:spcAft>
                <a:spcPts val="0"/>
              </a:spcAft>
              <a:buClr>
                <a:schemeClr val="dk1"/>
              </a:buClr>
              <a:buSzPts val="1100"/>
              <a:buFont typeface="Arial"/>
              <a:buNone/>
            </a:pPr>
            <a:r>
              <a:rPr lang="ja">
                <a:solidFill>
                  <a:srgbClr val="2A3990"/>
                </a:solidFill>
              </a:rPr>
              <a:t>竹富航路は欠航データが極端に少なく欠航を正しく予測できなかったためF値は0だが正解率は高いということが見て取れます。</a:t>
            </a:r>
            <a:endParaRPr>
              <a:solidFill>
                <a:srgbClr val="2A3990"/>
              </a:solidFill>
            </a:endParaRPr>
          </a:p>
          <a:p>
            <a:pPr indent="0" lvl="0" marL="0" rtl="0" algn="l">
              <a:spcBef>
                <a:spcPts val="0"/>
              </a:spcBef>
              <a:spcAft>
                <a:spcPts val="0"/>
              </a:spcAft>
              <a:buClr>
                <a:srgbClr val="2A3990"/>
              </a:buClr>
              <a:buSzPts val="1100"/>
              <a:buFont typeface="Arial"/>
              <a:buNone/>
            </a:pPr>
            <a:r>
              <a:rPr lang="ja">
                <a:solidFill>
                  <a:srgbClr val="2A3990"/>
                </a:solidFill>
              </a:rPr>
              <a:t>これはテストデータが全て運航だとモデルが予測した結果となります。</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bc9d4e04e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bc9d4e04e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考察、まとめです。</a:t>
            </a:r>
            <a:endParaRPr/>
          </a:p>
          <a:p>
            <a:pPr indent="0" lvl="0" marL="0" rtl="0" algn="l">
              <a:spcBef>
                <a:spcPts val="0"/>
              </a:spcBef>
              <a:spcAft>
                <a:spcPts val="0"/>
              </a:spcAft>
              <a:buNone/>
            </a:pPr>
            <a:r>
              <a:rPr lang="ja"/>
              <a:t>数値データのモデルの結果考察で散布図により特徴量と予測ラベルの分布を示すことで、モデルの重要視している特徴量を発見することができました。</a:t>
            </a:r>
            <a:endParaRPr/>
          </a:p>
          <a:p>
            <a:pPr indent="0" lvl="0" marL="0" rtl="0" algn="l">
              <a:spcBef>
                <a:spcPts val="0"/>
              </a:spcBef>
              <a:spcAft>
                <a:spcPts val="0"/>
              </a:spcAft>
              <a:buNone/>
            </a:pPr>
            <a:r>
              <a:rPr lang="ja"/>
              <a:t>予測精度の悪いモデルでは、特徴量の分布に運航時と欠航時の違いが見られないことがわかった。このことは教師ラベルと特徴量の取得時間のラグがあることで発生すると考えられる。</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画像データでは、モデルの出力した予測と入力した画像、トレーニングした画像を比較することで、その航路のモデルにおける画像と教師ラベルの関係性、特徴を解析できた。</a:t>
            </a:r>
            <a:endParaRPr/>
          </a:p>
          <a:p>
            <a:pPr indent="0" lvl="0" marL="0" rtl="0" algn="l">
              <a:spcBef>
                <a:spcPts val="0"/>
              </a:spcBef>
              <a:spcAft>
                <a:spcPts val="0"/>
              </a:spcAft>
              <a:buNone/>
            </a:pPr>
            <a:r>
              <a:rPr lang="ja"/>
              <a:t>性能が極端に低いモデルではトレーニングに使用した画像において、教師ラベルと画像の特徴に規則性がないため、画像の特徴をとらえられなかったと考えられる。</a:t>
            </a:r>
            <a:endParaRPr/>
          </a:p>
          <a:p>
            <a:pPr indent="0" lvl="0" marL="0" rtl="0" algn="l">
              <a:spcBef>
                <a:spcPts val="0"/>
              </a:spcBef>
              <a:spcAft>
                <a:spcPts val="0"/>
              </a:spcAft>
              <a:buNone/>
            </a:pPr>
            <a:r>
              <a:rPr lang="ja"/>
              <a:t>レイヤー別に精度の違いは大きく出なかったが画像に対しての教師ラベルと画像の特徴は違うため、レイヤー別にモデルを学習するのではなく同じモデルで学習することでより多くの特徴を考慮したモデルになるのではないかと考えた。</a:t>
            </a:r>
            <a:endParaRPr/>
          </a:p>
          <a:p>
            <a:pPr indent="0" lvl="0" marL="0" rtl="0" algn="l">
              <a:spcBef>
                <a:spcPts val="0"/>
              </a:spcBef>
              <a:spcAft>
                <a:spcPts val="0"/>
              </a:spcAft>
              <a:buNone/>
            </a:pPr>
            <a:r>
              <a:rPr lang="ja"/>
              <a:t>画像データでは教師ラベルの違いで航路別で日付ごとのモデルの精度変化に特徴が見られたため航路ごとに時系列を考慮しデータセットを作成することで精度向上を見込めると考えた。</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a4d1676e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a4d1676e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今後の課題は以上となっています。</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発表をこれで終了いたします。ありがとうございました。</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bc9d4e04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bc9d4e04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bc9d4e04e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bc9d4e04e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次に実験結果の説明を行います。</a:t>
            </a:r>
            <a:endParaRPr/>
          </a:p>
          <a:p>
            <a:pPr indent="0" lvl="0" marL="0" rtl="0" algn="l">
              <a:spcBef>
                <a:spcPts val="0"/>
              </a:spcBef>
              <a:spcAft>
                <a:spcPts val="0"/>
              </a:spcAft>
              <a:buNone/>
            </a:pPr>
            <a:r>
              <a:rPr lang="ja"/>
              <a:t>数値データモデルの精度別折れ線グラフです。</a:t>
            </a:r>
            <a:endParaRPr/>
          </a:p>
          <a:p>
            <a:pPr indent="0" lvl="0" marL="0" rtl="0" algn="l">
              <a:spcBef>
                <a:spcPts val="0"/>
              </a:spcBef>
              <a:spcAft>
                <a:spcPts val="0"/>
              </a:spcAft>
              <a:buNone/>
            </a:pPr>
            <a:r>
              <a:rPr lang="ja"/>
              <a:t>特徴のある航路を主に説明します。</a:t>
            </a:r>
            <a:endParaRPr/>
          </a:p>
          <a:p>
            <a:pPr indent="0" lvl="0" marL="0" rtl="0" algn="l">
              <a:spcBef>
                <a:spcPts val="0"/>
              </a:spcBef>
              <a:spcAft>
                <a:spcPts val="0"/>
              </a:spcAft>
              <a:buNone/>
            </a:pPr>
            <a:r>
              <a:rPr lang="ja"/>
              <a:t>右図の鳩間島航路は当日から9日前に進むまでに少しずつモデルの精度が減少しています。</a:t>
            </a:r>
            <a:endParaRPr/>
          </a:p>
          <a:p>
            <a:pPr indent="0" lvl="0" marL="0" rtl="0" algn="l">
              <a:spcBef>
                <a:spcPts val="0"/>
              </a:spcBef>
              <a:spcAft>
                <a:spcPts val="0"/>
              </a:spcAft>
              <a:buNone/>
            </a:pPr>
            <a:r>
              <a:rPr lang="ja"/>
              <a:t>精度減少を確かめるために1日前モデルと9日前モデルの散布図を確認し、予測ラベルごとに色分けして、どのような分布になっているか確認しました。</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bc9d4e04e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bc9d4e04e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数値データセットモデルの精度別折れ線グラフです。</a:t>
            </a:r>
            <a:endParaRPr/>
          </a:p>
          <a:p>
            <a:pPr indent="0" lvl="0" marL="0" rtl="0" algn="l">
              <a:spcBef>
                <a:spcPts val="0"/>
              </a:spcBef>
              <a:spcAft>
                <a:spcPts val="0"/>
              </a:spcAft>
              <a:buNone/>
            </a:pPr>
            <a:r>
              <a:rPr lang="ja"/>
              <a:t>黒島航路ではF値が0の場合と1の場合があり極端に精度が上下しているのがわかります。</a:t>
            </a:r>
            <a:endParaRPr/>
          </a:p>
          <a:p>
            <a:pPr indent="0" lvl="0" marL="0" rtl="0" algn="l">
              <a:spcBef>
                <a:spcPts val="0"/>
              </a:spcBef>
              <a:spcAft>
                <a:spcPts val="0"/>
              </a:spcAft>
              <a:buNone/>
            </a:pPr>
            <a:r>
              <a:rPr lang="ja"/>
              <a:t>この精度評価を確かめるために当日モデルと1日前モデルの散布図を予測ラベルや正解ラベルで色分けしどのような分布になっているか確認します。</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bc9d4e04e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bc9d4e04e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F値が1と評価された</a:t>
            </a:r>
            <a:r>
              <a:rPr lang="ja"/>
              <a:t>黒島</a:t>
            </a:r>
            <a:r>
              <a:rPr lang="ja"/>
              <a:t>航路</a:t>
            </a:r>
            <a:r>
              <a:rPr lang="ja"/>
              <a:t>当日</a:t>
            </a:r>
            <a:r>
              <a:rPr lang="ja"/>
              <a:t>モデルの</a:t>
            </a:r>
            <a:r>
              <a:rPr lang="ja"/>
              <a:t>散布図になります。</a:t>
            </a:r>
            <a:endParaRPr/>
          </a:p>
          <a:p>
            <a:pPr indent="0" lvl="0" marL="0" rtl="0" algn="l">
              <a:spcBef>
                <a:spcPts val="0"/>
              </a:spcBef>
              <a:spcAft>
                <a:spcPts val="0"/>
              </a:spcAft>
              <a:buNone/>
            </a:pPr>
            <a:r>
              <a:rPr lang="ja"/>
              <a:t>右図を見ると欠航データが大きく運航の特徴量の集団と離れていることがわかります。そのためこのモデルでは正確に予測できたのだと考えられます。</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bc9d4e04e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bbc9d4e04e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F値が0と評価された黒島航路1</a:t>
            </a:r>
            <a:r>
              <a:rPr lang="ja"/>
              <a:t>日前</a:t>
            </a:r>
            <a:r>
              <a:rPr lang="ja"/>
              <a:t>モデルの散布図になります。</a:t>
            </a:r>
            <a:endParaRPr/>
          </a:p>
          <a:p>
            <a:pPr indent="0" lvl="0" marL="0" rtl="0" algn="l">
              <a:spcBef>
                <a:spcPts val="0"/>
              </a:spcBef>
              <a:spcAft>
                <a:spcPts val="0"/>
              </a:spcAft>
              <a:buNone/>
            </a:pPr>
            <a:r>
              <a:rPr lang="ja"/>
              <a:t>左図は</a:t>
            </a:r>
            <a:r>
              <a:rPr lang="ja"/>
              <a:t>予測ラベルで色分けしたもので右図が正解ラベルで色分けしたものになります。</a:t>
            </a:r>
            <a:endParaRPr/>
          </a:p>
          <a:p>
            <a:pPr indent="0" lvl="0" marL="0" rtl="0" algn="l">
              <a:spcBef>
                <a:spcPts val="0"/>
              </a:spcBef>
              <a:spcAft>
                <a:spcPts val="0"/>
              </a:spcAft>
              <a:buNone/>
            </a:pPr>
            <a:r>
              <a:rPr lang="ja"/>
              <a:t>右図の欠航ラベルが運航ラベルの集団の中に分布していることがわかります。そのため左図でわかるようにこのモデルは正しく予想できなかったと考えます。</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a4d1676e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a4d1676e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竹富航路の精度別折れ線グラフです。</a:t>
            </a:r>
            <a:endParaRPr>
              <a:solidFill>
                <a:schemeClr val="dk1"/>
              </a:solidFill>
            </a:endParaRPr>
          </a:p>
          <a:p>
            <a:pPr indent="0" lvl="0" marL="0" rtl="0" algn="l">
              <a:spcBef>
                <a:spcPts val="0"/>
              </a:spcBef>
              <a:spcAft>
                <a:spcPts val="0"/>
              </a:spcAft>
              <a:buNone/>
            </a:pPr>
            <a:r>
              <a:rPr lang="ja">
                <a:solidFill>
                  <a:schemeClr val="dk1"/>
                </a:solidFill>
              </a:rPr>
              <a:t>竹富航路は欠航データが極端に少なく欠航を正しく予測できなかったためF値は0だが正解率は高いということが見て取れます。</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これはテストデータが全て運航だとモデルが予測した結果となります。</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風速レイヤーでも航路ごとに波高レイヤーと同様の精度や考察を確認できたため省略します。</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bc9d4e04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bc9d4e04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研究目的です。</a:t>
            </a:r>
            <a:endParaRPr/>
          </a:p>
          <a:p>
            <a:pPr indent="0" lvl="0" marL="0" rtl="0" algn="l">
              <a:spcBef>
                <a:spcPts val="0"/>
              </a:spcBef>
              <a:spcAft>
                <a:spcPts val="0"/>
              </a:spcAft>
              <a:buNone/>
            </a:pPr>
            <a:r>
              <a:rPr lang="ja"/>
              <a:t>本研究では八重山諸島周辺の複数ある航路において数日先を予測することを目的とします。</a:t>
            </a:r>
            <a:endParaRPr/>
          </a:p>
          <a:p>
            <a:pPr indent="0" lvl="0" marL="0" rtl="0" algn="l">
              <a:spcBef>
                <a:spcPts val="0"/>
              </a:spcBef>
              <a:spcAft>
                <a:spcPts val="0"/>
              </a:spcAft>
              <a:buNone/>
            </a:pPr>
            <a:r>
              <a:rPr lang="ja"/>
              <a:t>そのため、複数の航路において機械学習を用い予測をする実験を行います。</a:t>
            </a:r>
            <a:endParaRPr/>
          </a:p>
          <a:p>
            <a:pPr indent="0" lvl="0" marL="0" rtl="0" algn="l">
              <a:spcBef>
                <a:spcPts val="0"/>
              </a:spcBef>
              <a:spcAft>
                <a:spcPts val="0"/>
              </a:spcAft>
              <a:buNone/>
            </a:pPr>
            <a:r>
              <a:rPr lang="ja"/>
              <a:t>予備実験として気象値での実験を実施していたが、気象値は気象画像と比較すると情報量が少ないと考えました、そのため、気象画像は航路周辺の状況を表しているので、気象値よりも多くの情報量が含まれていると考え、画像も特徴量として使用することで予測精度の精度向上を目的とします。</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bc9d4e04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bc9d4e04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実験概要です。</a:t>
            </a:r>
            <a:endParaRPr/>
          </a:p>
          <a:p>
            <a:pPr indent="0" lvl="0" marL="0" rtl="0" algn="l">
              <a:spcBef>
                <a:spcPts val="0"/>
              </a:spcBef>
              <a:spcAft>
                <a:spcPts val="0"/>
              </a:spcAft>
              <a:buNone/>
            </a:pPr>
            <a:r>
              <a:rPr lang="ja"/>
              <a:t>機械学習では船舶運航状況の欠航、運航の分類を予測します。</a:t>
            </a:r>
            <a:endParaRPr/>
          </a:p>
          <a:p>
            <a:pPr indent="0" lvl="0" marL="0" rtl="0" algn="l">
              <a:spcBef>
                <a:spcPts val="0"/>
              </a:spcBef>
              <a:spcAft>
                <a:spcPts val="0"/>
              </a:spcAft>
              <a:buNone/>
            </a:pPr>
            <a:r>
              <a:rPr lang="ja"/>
              <a:t>教師あり学習を行い、用いるデータは各航路における、教師ラベル、気象予報図、気象値のデータを使用します。</a:t>
            </a:r>
            <a:endParaRPr/>
          </a:p>
          <a:p>
            <a:pPr indent="0" lvl="0" marL="0" rtl="0" algn="l">
              <a:spcBef>
                <a:spcPts val="0"/>
              </a:spcBef>
              <a:spcAft>
                <a:spcPts val="0"/>
              </a:spcAft>
              <a:buNone/>
            </a:pPr>
            <a:r>
              <a:rPr lang="ja"/>
              <a:t>教師データは安栄観光から取得し、気象予報図、気象値のデータはwindy.comから収集します。</a:t>
            </a:r>
            <a:endParaRPr/>
          </a:p>
          <a:p>
            <a:pPr indent="0" lvl="0" marL="0" rtl="0" algn="l">
              <a:spcBef>
                <a:spcPts val="0"/>
              </a:spcBef>
              <a:spcAft>
                <a:spcPts val="0"/>
              </a:spcAft>
              <a:buNone/>
            </a:pPr>
            <a:r>
              <a:rPr lang="ja"/>
              <a:t>学習のモデルとして、画像データを入力に使用する時にはCNNを、数値データにはLightGBMを用います。</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bc9d4e04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bc9d4e04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次に、実験方法です。</a:t>
            </a:r>
            <a:endParaRPr/>
          </a:p>
          <a:p>
            <a:pPr indent="0" lvl="0" marL="0" rtl="0" algn="l">
              <a:spcBef>
                <a:spcPts val="0"/>
              </a:spcBef>
              <a:spcAft>
                <a:spcPts val="0"/>
              </a:spcAft>
              <a:buNone/>
            </a:pPr>
            <a:r>
              <a:rPr lang="ja"/>
              <a:t>航路図にある7航路を対象として本研究の航路予測を行います。右図の表は竹富島航路を対象とした当日の運航状況データで、各航路の運航状況データを教師データとします。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bc9d4e04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bc9d4e04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数値データはこのように</a:t>
            </a:r>
            <a:r>
              <a:rPr lang="ja">
                <a:solidFill>
                  <a:schemeClr val="dk1"/>
                </a:solidFill>
              </a:rPr>
              <a:t>7時から17時までの2時間間隔で取得します。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a:t>
            </a:r>
            <a:endParaRPr/>
          </a:p>
          <a:p>
            <a:pPr indent="0" lvl="0" marL="0" rtl="0" algn="l">
              <a:spcBef>
                <a:spcPts val="0"/>
              </a:spcBef>
              <a:spcAft>
                <a:spcPts val="0"/>
              </a:spcAft>
              <a:buNone/>
            </a:pPr>
            <a:r>
              <a:rPr lang="ja"/>
              <a:t>数値データの取得の説明です。</a:t>
            </a:r>
            <a:endParaRPr/>
          </a:p>
          <a:p>
            <a:pPr indent="0" lvl="0" marL="0" rtl="0" algn="l">
              <a:spcBef>
                <a:spcPts val="0"/>
              </a:spcBef>
              <a:spcAft>
                <a:spcPts val="0"/>
              </a:spcAft>
              <a:buNone/>
            </a:pPr>
            <a:r>
              <a:rPr lang="ja"/>
              <a:t>右図の赤いまるのように任意の地点を選択することでその地点のその時のデータを確認することができます。</a:t>
            </a:r>
            <a:endParaRPr/>
          </a:p>
          <a:p>
            <a:pPr indent="0" lvl="0" marL="0" rtl="0" algn="l">
              <a:spcBef>
                <a:spcPts val="0"/>
              </a:spcBef>
              <a:spcAft>
                <a:spcPts val="0"/>
              </a:spcAft>
              <a:buClr>
                <a:schemeClr val="dk1"/>
              </a:buClr>
              <a:buSzPts val="1100"/>
              <a:buFont typeface="Arial"/>
              <a:buNone/>
            </a:pPr>
            <a:r>
              <a:rPr lang="ja">
                <a:solidFill>
                  <a:schemeClr val="dk1"/>
                </a:solidFill>
              </a:rPr>
              <a:t>また航路は鳥瞰して上部と下部で見ることができるので航路線中心部分の2箇所のデータを取得します。</a:t>
            </a:r>
            <a:endParaRPr/>
          </a:p>
          <a:p>
            <a:pPr indent="0" lvl="0" marL="0" rtl="0" algn="l">
              <a:spcBef>
                <a:spcPts val="0"/>
              </a:spcBef>
              <a:spcAft>
                <a:spcPts val="0"/>
              </a:spcAft>
              <a:buNone/>
            </a:pPr>
            <a:r>
              <a:rPr lang="ja"/>
              <a:t>データは風速、最大風速、最大風速の風向、波高、時間、波の向き、うねり、うねりの向き、うねりの間隔の九つあるので、</a:t>
            </a:r>
            <a:endParaRPr/>
          </a:p>
          <a:p>
            <a:pPr indent="0" lvl="0" marL="0" rtl="0" algn="l">
              <a:spcBef>
                <a:spcPts val="0"/>
              </a:spcBef>
              <a:spcAft>
                <a:spcPts val="0"/>
              </a:spcAft>
              <a:buNone/>
            </a:pPr>
            <a:r>
              <a:rPr lang="ja"/>
              <a:t>このデータを7時</a:t>
            </a:r>
            <a:r>
              <a:rPr lang="ja"/>
              <a:t>か</a:t>
            </a:r>
            <a:r>
              <a:rPr lang="ja"/>
              <a:t>ら17時までの2時間間隔で取得します。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bc9d4e04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bc9d4e04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航路表から取得した教師データとwindy.comから取得した特徴量を教師データの時間帯に近くなるように1サンプルのデータを作成します。</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bc9d4e04e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bc9d4e04e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次に画像データの取得についてです。</a:t>
            </a:r>
            <a:endParaRPr/>
          </a:p>
          <a:p>
            <a:pPr indent="0" lvl="0" marL="0" rtl="0" algn="l">
              <a:spcBef>
                <a:spcPts val="0"/>
              </a:spcBef>
              <a:spcAft>
                <a:spcPts val="0"/>
              </a:spcAft>
              <a:buNone/>
            </a:pPr>
            <a:r>
              <a:rPr lang="ja"/>
              <a:t>八重山諸島周辺の地域を中心に表示し、風速レイヤー、波高レイヤーそれぞれを7時から17時までを2時間間隔でスクリーンショットを撮り、画像データを収集します。</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bc9d4e04e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bc9d4e04e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航路表から取得した教師データとwindy.comから取得した</a:t>
            </a:r>
            <a:r>
              <a:rPr lang="ja"/>
              <a:t>画像をレイヤー別にデータセットを作成します。画像のサイズを64かけ64のサイズにリサイズして</a:t>
            </a:r>
            <a:r>
              <a:rPr lang="ja">
                <a:solidFill>
                  <a:schemeClr val="dk1"/>
                </a:solidFill>
              </a:rPr>
              <a:t>教師データの時間帯に近くなるように1サンプルのデータを作成</a:t>
            </a:r>
            <a:r>
              <a:rPr lang="ja"/>
              <a:t>します。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latin typeface="Roboto"/>
                <a:ea typeface="Roboto"/>
                <a:cs typeface="Roboto"/>
                <a:sym typeface="Roboto"/>
              </a:rPr>
              <a:t>‹#›</a:t>
            </a:fld>
            <a:endParaRPr>
              <a:latin typeface="Roboto"/>
              <a:ea typeface="Roboto"/>
              <a:cs typeface="Roboto"/>
              <a:sym typeface="Roboto"/>
            </a:endParaRPr>
          </a:p>
        </p:txBody>
      </p:sp>
      <p:sp>
        <p:nvSpPr>
          <p:cNvPr id="86" name="Google Shape;86;p13"/>
          <p:cNvSpPr txBox="1"/>
          <p:nvPr/>
        </p:nvSpPr>
        <p:spPr>
          <a:xfrm>
            <a:off x="1285350" y="1786650"/>
            <a:ext cx="6573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3900">
                <a:solidFill>
                  <a:srgbClr val="FFFFFF"/>
                </a:solidFill>
                <a:latin typeface="Roboto"/>
                <a:ea typeface="Roboto"/>
                <a:cs typeface="Roboto"/>
                <a:sym typeface="Roboto"/>
              </a:rPr>
              <a:t>船舶の運航状況予測</a:t>
            </a:r>
            <a:endParaRPr sz="3900">
              <a:solidFill>
                <a:srgbClr val="FFFFFF"/>
              </a:solidFill>
              <a:latin typeface="Roboto"/>
              <a:ea typeface="Roboto"/>
              <a:cs typeface="Roboto"/>
              <a:sym typeface="Roboto"/>
            </a:endParaRPr>
          </a:p>
        </p:txBody>
      </p:sp>
      <p:sp>
        <p:nvSpPr>
          <p:cNvPr id="87" name="Google Shape;87;p13"/>
          <p:cNvSpPr txBox="1"/>
          <p:nvPr/>
        </p:nvSpPr>
        <p:spPr>
          <a:xfrm>
            <a:off x="-264600" y="3154869"/>
            <a:ext cx="9673200" cy="913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lang="ja" sz="2590">
                <a:solidFill>
                  <a:srgbClr val="FFFFFF"/>
                </a:solidFill>
                <a:latin typeface="Roboto"/>
                <a:ea typeface="Roboto"/>
                <a:cs typeface="Roboto"/>
                <a:sym typeface="Roboto"/>
              </a:rPr>
              <a:t>琉球大学工学部</a:t>
            </a:r>
            <a:r>
              <a:rPr lang="ja" sz="2590">
                <a:solidFill>
                  <a:srgbClr val="FFFFFF"/>
                </a:solidFill>
                <a:latin typeface="Roboto"/>
                <a:ea typeface="Roboto"/>
                <a:cs typeface="Roboto"/>
                <a:sym typeface="Roboto"/>
              </a:rPr>
              <a:t>工学科知能情報コース</a:t>
            </a:r>
            <a:endParaRPr sz="2590">
              <a:solidFill>
                <a:srgbClr val="FFFFFF"/>
              </a:solidFill>
              <a:latin typeface="Roboto"/>
              <a:ea typeface="Roboto"/>
              <a:cs typeface="Roboto"/>
              <a:sym typeface="Roboto"/>
            </a:endParaRPr>
          </a:p>
          <a:p>
            <a:pPr indent="0" lvl="0" marL="0" rtl="0" algn="ctr">
              <a:lnSpc>
                <a:spcPct val="90000"/>
              </a:lnSpc>
              <a:spcBef>
                <a:spcPts val="600"/>
              </a:spcBef>
              <a:spcAft>
                <a:spcPts val="0"/>
              </a:spcAft>
              <a:buNone/>
            </a:pPr>
            <a:r>
              <a:rPr lang="ja" sz="2590">
                <a:solidFill>
                  <a:srgbClr val="FFFFFF"/>
                </a:solidFill>
                <a:latin typeface="Roboto"/>
                <a:ea typeface="Roboto"/>
                <a:cs typeface="Roboto"/>
                <a:sym typeface="Roboto"/>
              </a:rPr>
              <a:t>當間研 </a:t>
            </a:r>
            <a:r>
              <a:rPr lang="ja" sz="2590">
                <a:solidFill>
                  <a:srgbClr val="FFFFFF"/>
                </a:solidFill>
                <a:latin typeface="Roboto"/>
                <a:ea typeface="Roboto"/>
                <a:cs typeface="Roboto"/>
                <a:sym typeface="Roboto"/>
              </a:rPr>
              <a:t>大城紳之亮</a:t>
            </a:r>
            <a:endParaRPr sz="259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63" name="Google Shape;163;p22"/>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実験方法</a:t>
            </a:r>
            <a:endParaRPr sz="3640"/>
          </a:p>
        </p:txBody>
      </p:sp>
      <p:sp>
        <p:nvSpPr>
          <p:cNvPr id="164" name="Google Shape;164;p22"/>
          <p:cNvSpPr txBox="1"/>
          <p:nvPr/>
        </p:nvSpPr>
        <p:spPr>
          <a:xfrm>
            <a:off x="155075" y="1312575"/>
            <a:ext cx="3993600" cy="3070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学習モデル構築</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学習モデルを特化</a:t>
            </a:r>
            <a:endParaRPr sz="18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航路×出発港で14個</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当日から9日前</a:t>
            </a:r>
            <a:endParaRPr sz="1800">
              <a:latin typeface="Roboto"/>
              <a:ea typeface="Roboto"/>
              <a:cs typeface="Roboto"/>
              <a:sym typeface="Roboto"/>
            </a:endParaRPr>
          </a:p>
          <a:p>
            <a:pPr indent="-342900" lvl="1" marL="914400" rtl="0" algn="l">
              <a:lnSpc>
                <a:spcPct val="150000"/>
              </a:lnSpc>
              <a:spcBef>
                <a:spcPts val="0"/>
              </a:spcBef>
              <a:spcAft>
                <a:spcPts val="0"/>
              </a:spcAft>
              <a:buSzPts val="1800"/>
              <a:buFont typeface="Roboto"/>
              <a:buChar char="○"/>
            </a:pPr>
            <a:r>
              <a:rPr lang="ja" sz="1800">
                <a:latin typeface="Roboto"/>
                <a:ea typeface="Roboto"/>
                <a:cs typeface="Roboto"/>
                <a:sym typeface="Roboto"/>
              </a:rPr>
              <a:t>独立した個々のモデル</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数値では140個</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画像では280個</a:t>
            </a:r>
            <a:endParaRPr sz="1800">
              <a:latin typeface="Roboto"/>
              <a:ea typeface="Roboto"/>
              <a:cs typeface="Roboto"/>
              <a:sym typeface="Roboto"/>
            </a:endParaRPr>
          </a:p>
        </p:txBody>
      </p:sp>
      <p:pic>
        <p:nvPicPr>
          <p:cNvPr id="165" name="Google Shape;165;p22"/>
          <p:cNvPicPr preferRelativeResize="0"/>
          <p:nvPr/>
        </p:nvPicPr>
        <p:blipFill>
          <a:blip r:embed="rId3">
            <a:alphaModFix/>
          </a:blip>
          <a:stretch>
            <a:fillRect/>
          </a:stretch>
        </p:blipFill>
        <p:spPr>
          <a:xfrm>
            <a:off x="3616725" y="505850"/>
            <a:ext cx="4643976" cy="1698500"/>
          </a:xfrm>
          <a:prstGeom prst="rect">
            <a:avLst/>
          </a:prstGeom>
          <a:noFill/>
          <a:ln>
            <a:noFill/>
          </a:ln>
        </p:spPr>
      </p:pic>
      <p:pic>
        <p:nvPicPr>
          <p:cNvPr id="166" name="Google Shape;166;p22"/>
          <p:cNvPicPr preferRelativeResize="0"/>
          <p:nvPr/>
        </p:nvPicPr>
        <p:blipFill>
          <a:blip r:embed="rId4">
            <a:alphaModFix/>
          </a:blip>
          <a:stretch>
            <a:fillRect/>
          </a:stretch>
        </p:blipFill>
        <p:spPr>
          <a:xfrm>
            <a:off x="3678913" y="2372700"/>
            <a:ext cx="5205779" cy="151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72" name="Google Shape;172;p23"/>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データ説明</a:t>
            </a:r>
            <a:endParaRPr sz="3640"/>
          </a:p>
        </p:txBody>
      </p:sp>
      <p:sp>
        <p:nvSpPr>
          <p:cNvPr id="173" name="Google Shape;173;p23"/>
          <p:cNvSpPr txBox="1"/>
          <p:nvPr/>
        </p:nvSpPr>
        <p:spPr>
          <a:xfrm>
            <a:off x="435625" y="1312575"/>
            <a:ext cx="3993600" cy="302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安栄観光データ</a:t>
            </a:r>
            <a:endParaRPr sz="21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欠航判断基準</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気象状況にて判断</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風速15m/s以上</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航路別で風向10m/s以上</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波高1m以上</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視程500m以下</a:t>
            </a:r>
            <a:endParaRPr sz="1800">
              <a:latin typeface="Roboto"/>
              <a:ea typeface="Roboto"/>
              <a:cs typeface="Roboto"/>
              <a:sym typeface="Roboto"/>
            </a:endParaRPr>
          </a:p>
        </p:txBody>
      </p:sp>
      <p:pic>
        <p:nvPicPr>
          <p:cNvPr id="174" name="Google Shape;174;p23"/>
          <p:cNvPicPr preferRelativeResize="0"/>
          <p:nvPr/>
        </p:nvPicPr>
        <p:blipFill>
          <a:blip r:embed="rId3">
            <a:alphaModFix/>
          </a:blip>
          <a:stretch>
            <a:fillRect/>
          </a:stretch>
        </p:blipFill>
        <p:spPr>
          <a:xfrm>
            <a:off x="4813750" y="142450"/>
            <a:ext cx="3262149" cy="2310674"/>
          </a:xfrm>
          <a:prstGeom prst="rect">
            <a:avLst/>
          </a:prstGeom>
          <a:noFill/>
          <a:ln>
            <a:noFill/>
          </a:ln>
        </p:spPr>
      </p:pic>
      <p:pic>
        <p:nvPicPr>
          <p:cNvPr id="175" name="Google Shape;175;p23"/>
          <p:cNvPicPr preferRelativeResize="0"/>
          <p:nvPr/>
        </p:nvPicPr>
        <p:blipFill>
          <a:blip r:embed="rId4">
            <a:alphaModFix/>
          </a:blip>
          <a:stretch>
            <a:fillRect/>
          </a:stretch>
        </p:blipFill>
        <p:spPr>
          <a:xfrm>
            <a:off x="4813750" y="2571738"/>
            <a:ext cx="3262149" cy="23106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81" name="Google Shape;181;p24"/>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182" name="Google Shape;182;p24"/>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数値データの結果</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183" name="Google Shape;183;p24"/>
          <p:cNvPicPr preferRelativeResize="0"/>
          <p:nvPr/>
        </p:nvPicPr>
        <p:blipFill>
          <a:blip r:embed="rId3">
            <a:alphaModFix/>
          </a:blip>
          <a:stretch>
            <a:fillRect/>
          </a:stretch>
        </p:blipFill>
        <p:spPr>
          <a:xfrm>
            <a:off x="2162400" y="1836325"/>
            <a:ext cx="4258601" cy="2555174"/>
          </a:xfrm>
          <a:prstGeom prst="rect">
            <a:avLst/>
          </a:prstGeom>
          <a:noFill/>
          <a:ln>
            <a:noFill/>
          </a:ln>
        </p:spPr>
      </p:pic>
      <p:sp>
        <p:nvSpPr>
          <p:cNvPr id="184" name="Google Shape;184;p24"/>
          <p:cNvSpPr txBox="1"/>
          <p:nvPr/>
        </p:nvSpPr>
        <p:spPr>
          <a:xfrm>
            <a:off x="2966750" y="1204300"/>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鳩間島航路-鳩間発</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90" name="Google Shape;190;p25"/>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191" name="Google Shape;191;p25"/>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a:t>
            </a:r>
            <a:r>
              <a:rPr lang="ja" sz="2100">
                <a:latin typeface="Roboto"/>
                <a:ea typeface="Roboto"/>
                <a:cs typeface="Roboto"/>
                <a:sym typeface="Roboto"/>
              </a:rPr>
              <a:t>(鳩間島航路考察)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192" name="Google Shape;192;p25"/>
          <p:cNvPicPr preferRelativeResize="0"/>
          <p:nvPr/>
        </p:nvPicPr>
        <p:blipFill>
          <a:blip r:embed="rId3">
            <a:alphaModFix/>
          </a:blip>
          <a:stretch>
            <a:fillRect/>
          </a:stretch>
        </p:blipFill>
        <p:spPr>
          <a:xfrm>
            <a:off x="500725" y="1283375"/>
            <a:ext cx="3492559" cy="3367824"/>
          </a:xfrm>
          <a:prstGeom prst="rect">
            <a:avLst/>
          </a:prstGeom>
          <a:noFill/>
          <a:ln>
            <a:noFill/>
          </a:ln>
        </p:spPr>
      </p:pic>
      <p:pic>
        <p:nvPicPr>
          <p:cNvPr id="193" name="Google Shape;193;p25"/>
          <p:cNvPicPr preferRelativeResize="0"/>
          <p:nvPr/>
        </p:nvPicPr>
        <p:blipFill>
          <a:blip r:embed="rId4">
            <a:alphaModFix/>
          </a:blip>
          <a:stretch>
            <a:fillRect/>
          </a:stretch>
        </p:blipFill>
        <p:spPr>
          <a:xfrm>
            <a:off x="4842351" y="1529100"/>
            <a:ext cx="3343700" cy="2876375"/>
          </a:xfrm>
          <a:prstGeom prst="rect">
            <a:avLst/>
          </a:prstGeom>
          <a:noFill/>
          <a:ln>
            <a:noFill/>
          </a:ln>
        </p:spPr>
      </p:pic>
      <p:sp>
        <p:nvSpPr>
          <p:cNvPr id="194" name="Google Shape;194;p25"/>
          <p:cNvSpPr txBox="1"/>
          <p:nvPr/>
        </p:nvSpPr>
        <p:spPr>
          <a:xfrm>
            <a:off x="5113075" y="989025"/>
            <a:ext cx="264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600">
                <a:latin typeface="Roboto"/>
                <a:ea typeface="Roboto"/>
                <a:cs typeface="Roboto"/>
                <a:sym typeface="Roboto"/>
              </a:rPr>
              <a:t>F値：0.8</a:t>
            </a:r>
            <a:endParaRPr sz="16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00" name="Google Shape;200;p26"/>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01" name="Google Shape;201;p26"/>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数値データ(鳩間島航路考察)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202" name="Google Shape;202;p26"/>
          <p:cNvPicPr preferRelativeResize="0"/>
          <p:nvPr/>
        </p:nvPicPr>
        <p:blipFill>
          <a:blip r:embed="rId3">
            <a:alphaModFix/>
          </a:blip>
          <a:stretch>
            <a:fillRect/>
          </a:stretch>
        </p:blipFill>
        <p:spPr>
          <a:xfrm>
            <a:off x="450975" y="1283375"/>
            <a:ext cx="3496024" cy="3367824"/>
          </a:xfrm>
          <a:prstGeom prst="rect">
            <a:avLst/>
          </a:prstGeom>
          <a:noFill/>
          <a:ln>
            <a:noFill/>
          </a:ln>
        </p:spPr>
      </p:pic>
      <p:pic>
        <p:nvPicPr>
          <p:cNvPr id="203" name="Google Shape;203;p26"/>
          <p:cNvPicPr preferRelativeResize="0"/>
          <p:nvPr/>
        </p:nvPicPr>
        <p:blipFill rotWithShape="1">
          <a:blip r:embed="rId4">
            <a:alphaModFix/>
          </a:blip>
          <a:srcRect b="0" l="-7342" r="0" t="-7342"/>
          <a:stretch/>
        </p:blipFill>
        <p:spPr>
          <a:xfrm>
            <a:off x="4572000" y="1439571"/>
            <a:ext cx="3551850" cy="3055429"/>
          </a:xfrm>
          <a:prstGeom prst="rect">
            <a:avLst/>
          </a:prstGeom>
          <a:noFill/>
          <a:ln>
            <a:noFill/>
          </a:ln>
        </p:spPr>
      </p:pic>
      <p:sp>
        <p:nvSpPr>
          <p:cNvPr id="204" name="Google Shape;204;p26"/>
          <p:cNvSpPr txBox="1"/>
          <p:nvPr/>
        </p:nvSpPr>
        <p:spPr>
          <a:xfrm>
            <a:off x="5113075" y="1065225"/>
            <a:ext cx="264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600">
                <a:latin typeface="Roboto"/>
                <a:ea typeface="Roboto"/>
                <a:cs typeface="Roboto"/>
                <a:sym typeface="Roboto"/>
              </a:rPr>
              <a:t>F値：0.606</a:t>
            </a:r>
            <a:endParaRPr sz="16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10" name="Google Shape;210;p27"/>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11" name="Google Shape;211;p27"/>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波高レイヤー画像</a:t>
            </a:r>
            <a:r>
              <a:rPr lang="ja" sz="2100">
                <a:latin typeface="Roboto"/>
                <a:ea typeface="Roboto"/>
                <a:cs typeface="Roboto"/>
                <a:sym typeface="Roboto"/>
              </a:rPr>
              <a:t>データの結果</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sp>
        <p:nvSpPr>
          <p:cNvPr id="212" name="Google Shape;212;p27"/>
          <p:cNvSpPr txBox="1"/>
          <p:nvPr/>
        </p:nvSpPr>
        <p:spPr>
          <a:xfrm>
            <a:off x="1013788" y="1112525"/>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波照間航路-波照間発</a:t>
            </a:r>
            <a:endParaRPr>
              <a:latin typeface="Roboto"/>
              <a:ea typeface="Roboto"/>
              <a:cs typeface="Roboto"/>
              <a:sym typeface="Roboto"/>
            </a:endParaRPr>
          </a:p>
        </p:txBody>
      </p:sp>
      <p:pic>
        <p:nvPicPr>
          <p:cNvPr id="213" name="Google Shape;213;p27"/>
          <p:cNvPicPr preferRelativeResize="0"/>
          <p:nvPr/>
        </p:nvPicPr>
        <p:blipFill rotWithShape="1">
          <a:blip r:embed="rId3">
            <a:alphaModFix/>
          </a:blip>
          <a:srcRect b="3279" l="1600" r="-1599" t="-3280"/>
          <a:stretch/>
        </p:blipFill>
        <p:spPr>
          <a:xfrm>
            <a:off x="155075" y="1612700"/>
            <a:ext cx="4367321" cy="2655331"/>
          </a:xfrm>
          <a:prstGeom prst="rect">
            <a:avLst/>
          </a:prstGeom>
          <a:noFill/>
          <a:ln>
            <a:noFill/>
          </a:ln>
        </p:spPr>
      </p:pic>
      <p:sp>
        <p:nvSpPr>
          <p:cNvPr id="214" name="Google Shape;214;p27"/>
          <p:cNvSpPr txBox="1"/>
          <p:nvPr/>
        </p:nvSpPr>
        <p:spPr>
          <a:xfrm>
            <a:off x="5381225" y="1171750"/>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鳩間航路-鳩間発</a:t>
            </a:r>
            <a:endParaRPr>
              <a:latin typeface="Roboto"/>
              <a:ea typeface="Roboto"/>
              <a:cs typeface="Roboto"/>
              <a:sym typeface="Roboto"/>
            </a:endParaRPr>
          </a:p>
        </p:txBody>
      </p:sp>
      <p:pic>
        <p:nvPicPr>
          <p:cNvPr id="215" name="Google Shape;215;p27"/>
          <p:cNvPicPr preferRelativeResize="0"/>
          <p:nvPr/>
        </p:nvPicPr>
        <p:blipFill>
          <a:blip r:embed="rId4">
            <a:alphaModFix/>
          </a:blip>
          <a:stretch>
            <a:fillRect/>
          </a:stretch>
        </p:blipFill>
        <p:spPr>
          <a:xfrm>
            <a:off x="4571997" y="1704375"/>
            <a:ext cx="4268366" cy="2595167"/>
          </a:xfrm>
          <a:prstGeom prst="rect">
            <a:avLst/>
          </a:prstGeom>
          <a:noFill/>
          <a:ln>
            <a:noFill/>
          </a:ln>
        </p:spPr>
      </p:pic>
      <p:sp>
        <p:nvSpPr>
          <p:cNvPr id="216" name="Google Shape;216;p27"/>
          <p:cNvSpPr/>
          <p:nvPr/>
        </p:nvSpPr>
        <p:spPr>
          <a:xfrm>
            <a:off x="76200" y="1512713"/>
            <a:ext cx="4465200" cy="273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22" name="Google Shape;222;p28"/>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23" name="Google Shape;223;p28"/>
          <p:cNvSpPr txBox="1"/>
          <p:nvPr/>
        </p:nvSpPr>
        <p:spPr>
          <a:xfrm>
            <a:off x="2308275" y="283900"/>
            <a:ext cx="3993600" cy="1431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a:t>
            </a:r>
            <a:endParaRPr sz="2100">
              <a:latin typeface="Roboto"/>
              <a:ea typeface="Roboto"/>
              <a:cs typeface="Roboto"/>
              <a:sym typeface="Roboto"/>
            </a:endParaRPr>
          </a:p>
          <a:p>
            <a:pPr indent="0" lvl="0" marL="0" rtl="0" algn="l">
              <a:lnSpc>
                <a:spcPct val="150000"/>
              </a:lnSpc>
              <a:spcBef>
                <a:spcPts val="0"/>
              </a:spcBef>
              <a:spcAft>
                <a:spcPts val="0"/>
              </a:spcAft>
              <a:buNone/>
            </a:pPr>
            <a:r>
              <a:rPr lang="ja" sz="2100">
                <a:latin typeface="Roboto"/>
                <a:ea typeface="Roboto"/>
                <a:cs typeface="Roboto"/>
                <a:sym typeface="Roboto"/>
              </a:rPr>
              <a:t>画像</a:t>
            </a:r>
            <a:r>
              <a:rPr lang="ja" sz="2100">
                <a:latin typeface="Roboto"/>
                <a:ea typeface="Roboto"/>
                <a:cs typeface="Roboto"/>
                <a:sym typeface="Roboto"/>
              </a:rPr>
              <a:t>データ(</a:t>
            </a:r>
            <a:r>
              <a:rPr lang="ja" sz="2100">
                <a:latin typeface="Roboto"/>
                <a:ea typeface="Roboto"/>
                <a:cs typeface="Roboto"/>
                <a:sym typeface="Roboto"/>
              </a:rPr>
              <a:t>波照間</a:t>
            </a:r>
            <a:r>
              <a:rPr lang="ja" sz="2100">
                <a:latin typeface="Roboto"/>
                <a:ea typeface="Roboto"/>
                <a:cs typeface="Roboto"/>
                <a:sym typeface="Roboto"/>
              </a:rPr>
              <a:t>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224" name="Google Shape;224;p28"/>
          <p:cNvPicPr preferRelativeResize="0"/>
          <p:nvPr/>
        </p:nvPicPr>
        <p:blipFill>
          <a:blip r:embed="rId3">
            <a:alphaModFix/>
          </a:blip>
          <a:stretch>
            <a:fillRect/>
          </a:stretch>
        </p:blipFill>
        <p:spPr>
          <a:xfrm>
            <a:off x="693725" y="1715500"/>
            <a:ext cx="3681825" cy="2607951"/>
          </a:xfrm>
          <a:prstGeom prst="rect">
            <a:avLst/>
          </a:prstGeom>
          <a:noFill/>
          <a:ln>
            <a:noFill/>
          </a:ln>
        </p:spPr>
      </p:pic>
      <p:pic>
        <p:nvPicPr>
          <p:cNvPr id="225" name="Google Shape;225;p28"/>
          <p:cNvPicPr preferRelativeResize="0"/>
          <p:nvPr/>
        </p:nvPicPr>
        <p:blipFill>
          <a:blip r:embed="rId4">
            <a:alphaModFix/>
          </a:blip>
          <a:stretch>
            <a:fillRect/>
          </a:stretch>
        </p:blipFill>
        <p:spPr>
          <a:xfrm>
            <a:off x="4722900" y="1715494"/>
            <a:ext cx="3681825" cy="2607957"/>
          </a:xfrm>
          <a:prstGeom prst="rect">
            <a:avLst/>
          </a:prstGeom>
          <a:noFill/>
          <a:ln>
            <a:noFill/>
          </a:ln>
        </p:spPr>
      </p:pic>
      <p:sp>
        <p:nvSpPr>
          <p:cNvPr id="226" name="Google Shape;226;p28"/>
          <p:cNvSpPr txBox="1"/>
          <p:nvPr/>
        </p:nvSpPr>
        <p:spPr>
          <a:xfrm>
            <a:off x="1432438" y="4435450"/>
            <a:ext cx="220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教師ラベル：運航</a:t>
            </a:r>
            <a:endParaRPr>
              <a:latin typeface="Roboto"/>
              <a:ea typeface="Roboto"/>
              <a:cs typeface="Roboto"/>
              <a:sym typeface="Roboto"/>
            </a:endParaRPr>
          </a:p>
        </p:txBody>
      </p:sp>
      <p:sp>
        <p:nvSpPr>
          <p:cNvPr id="227" name="Google Shape;227;p28"/>
          <p:cNvSpPr txBox="1"/>
          <p:nvPr/>
        </p:nvSpPr>
        <p:spPr>
          <a:xfrm>
            <a:off x="5461600" y="4435450"/>
            <a:ext cx="220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教師ラベル：運航</a:t>
            </a:r>
            <a:endParaRPr>
              <a:latin typeface="Roboto"/>
              <a:ea typeface="Roboto"/>
              <a:cs typeface="Roboto"/>
              <a:sym typeface="Roboto"/>
            </a:endParaRPr>
          </a:p>
        </p:txBody>
      </p:sp>
      <p:sp>
        <p:nvSpPr>
          <p:cNvPr id="228" name="Google Shape;228;p28"/>
          <p:cNvSpPr txBox="1"/>
          <p:nvPr/>
        </p:nvSpPr>
        <p:spPr>
          <a:xfrm>
            <a:off x="878500" y="1284075"/>
            <a:ext cx="7334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600">
                <a:latin typeface="Roboto"/>
                <a:ea typeface="Roboto"/>
                <a:cs typeface="Roboto"/>
                <a:sym typeface="Roboto"/>
              </a:rPr>
              <a:t>トレーニングデータ画像</a:t>
            </a:r>
            <a:endParaRPr sz="16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34" name="Google Shape;234;p29"/>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35" name="Google Shape;235;p29"/>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波高レイヤー画像データの結果</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sp>
        <p:nvSpPr>
          <p:cNvPr id="236" name="Google Shape;236;p29"/>
          <p:cNvSpPr txBox="1"/>
          <p:nvPr/>
        </p:nvSpPr>
        <p:spPr>
          <a:xfrm>
            <a:off x="1013788" y="1112525"/>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波照間航路-波照間発</a:t>
            </a:r>
            <a:endParaRPr>
              <a:latin typeface="Roboto"/>
              <a:ea typeface="Roboto"/>
              <a:cs typeface="Roboto"/>
              <a:sym typeface="Roboto"/>
            </a:endParaRPr>
          </a:p>
        </p:txBody>
      </p:sp>
      <p:pic>
        <p:nvPicPr>
          <p:cNvPr id="237" name="Google Shape;237;p29"/>
          <p:cNvPicPr preferRelativeResize="0"/>
          <p:nvPr/>
        </p:nvPicPr>
        <p:blipFill rotWithShape="1">
          <a:blip r:embed="rId3">
            <a:alphaModFix/>
          </a:blip>
          <a:srcRect b="3279" l="1600" r="-1599" t="-3280"/>
          <a:stretch/>
        </p:blipFill>
        <p:spPr>
          <a:xfrm>
            <a:off x="155075" y="1612700"/>
            <a:ext cx="4367321" cy="2655331"/>
          </a:xfrm>
          <a:prstGeom prst="rect">
            <a:avLst/>
          </a:prstGeom>
          <a:noFill/>
          <a:ln>
            <a:noFill/>
          </a:ln>
        </p:spPr>
      </p:pic>
      <p:sp>
        <p:nvSpPr>
          <p:cNvPr id="238" name="Google Shape;238;p29"/>
          <p:cNvSpPr txBox="1"/>
          <p:nvPr/>
        </p:nvSpPr>
        <p:spPr>
          <a:xfrm>
            <a:off x="5381225" y="1171750"/>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鳩間島航路-鳩間発</a:t>
            </a:r>
            <a:endParaRPr>
              <a:latin typeface="Roboto"/>
              <a:ea typeface="Roboto"/>
              <a:cs typeface="Roboto"/>
              <a:sym typeface="Roboto"/>
            </a:endParaRPr>
          </a:p>
        </p:txBody>
      </p:sp>
      <p:pic>
        <p:nvPicPr>
          <p:cNvPr id="239" name="Google Shape;239;p29"/>
          <p:cNvPicPr preferRelativeResize="0"/>
          <p:nvPr/>
        </p:nvPicPr>
        <p:blipFill>
          <a:blip r:embed="rId4">
            <a:alphaModFix/>
          </a:blip>
          <a:stretch>
            <a:fillRect/>
          </a:stretch>
        </p:blipFill>
        <p:spPr>
          <a:xfrm>
            <a:off x="4571997" y="1704375"/>
            <a:ext cx="4268366" cy="2595167"/>
          </a:xfrm>
          <a:prstGeom prst="rect">
            <a:avLst/>
          </a:prstGeom>
          <a:noFill/>
          <a:ln>
            <a:noFill/>
          </a:ln>
        </p:spPr>
      </p:pic>
      <p:sp>
        <p:nvSpPr>
          <p:cNvPr id="240" name="Google Shape;240;p29"/>
          <p:cNvSpPr/>
          <p:nvPr/>
        </p:nvSpPr>
        <p:spPr>
          <a:xfrm>
            <a:off x="4572000" y="1571000"/>
            <a:ext cx="4465200" cy="273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46" name="Google Shape;246;p30"/>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47" name="Google Shape;247;p30"/>
          <p:cNvSpPr txBox="1"/>
          <p:nvPr/>
        </p:nvSpPr>
        <p:spPr>
          <a:xfrm>
            <a:off x="2308275" y="283900"/>
            <a:ext cx="3993600" cy="1431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a:t>
            </a:r>
            <a:endParaRPr sz="2100">
              <a:latin typeface="Roboto"/>
              <a:ea typeface="Roboto"/>
              <a:cs typeface="Roboto"/>
              <a:sym typeface="Roboto"/>
            </a:endParaRPr>
          </a:p>
          <a:p>
            <a:pPr indent="0" lvl="0" marL="0" rtl="0" algn="l">
              <a:lnSpc>
                <a:spcPct val="150000"/>
              </a:lnSpc>
              <a:spcBef>
                <a:spcPts val="0"/>
              </a:spcBef>
              <a:spcAft>
                <a:spcPts val="0"/>
              </a:spcAft>
              <a:buNone/>
            </a:pPr>
            <a:r>
              <a:rPr lang="ja" sz="2100">
                <a:latin typeface="Roboto"/>
                <a:ea typeface="Roboto"/>
                <a:cs typeface="Roboto"/>
                <a:sym typeface="Roboto"/>
              </a:rPr>
              <a:t>画像データ(</a:t>
            </a:r>
            <a:r>
              <a:rPr lang="ja" sz="2100">
                <a:latin typeface="Roboto"/>
                <a:ea typeface="Roboto"/>
                <a:cs typeface="Roboto"/>
                <a:sym typeface="Roboto"/>
              </a:rPr>
              <a:t>鳩間島</a:t>
            </a:r>
            <a:r>
              <a:rPr lang="ja" sz="2100">
                <a:latin typeface="Roboto"/>
                <a:ea typeface="Roboto"/>
                <a:cs typeface="Roboto"/>
                <a:sym typeface="Roboto"/>
              </a:rPr>
              <a:t>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248" name="Google Shape;248;p30"/>
          <p:cNvPicPr preferRelativeResize="0"/>
          <p:nvPr/>
        </p:nvPicPr>
        <p:blipFill>
          <a:blip r:embed="rId3">
            <a:alphaModFix/>
          </a:blip>
          <a:stretch>
            <a:fillRect/>
          </a:stretch>
        </p:blipFill>
        <p:spPr>
          <a:xfrm>
            <a:off x="3663525" y="1314225"/>
            <a:ext cx="3123201" cy="3123201"/>
          </a:xfrm>
          <a:prstGeom prst="rect">
            <a:avLst/>
          </a:prstGeom>
          <a:noFill/>
          <a:ln>
            <a:noFill/>
          </a:ln>
        </p:spPr>
      </p:pic>
      <p:sp>
        <p:nvSpPr>
          <p:cNvPr id="249" name="Google Shape;249;p30"/>
          <p:cNvSpPr txBox="1"/>
          <p:nvPr/>
        </p:nvSpPr>
        <p:spPr>
          <a:xfrm>
            <a:off x="483425" y="1531800"/>
            <a:ext cx="3993600" cy="2401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当日モデル</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2100">
              <a:latin typeface="Roboto"/>
              <a:ea typeface="Roboto"/>
              <a:cs typeface="Roboto"/>
              <a:sym typeface="Roboto"/>
            </a:endParaRPr>
          </a:p>
          <a:p>
            <a:pPr indent="0" lvl="0" marL="0" rtl="0" algn="l">
              <a:lnSpc>
                <a:spcPct val="150000"/>
              </a:lnSpc>
              <a:spcBef>
                <a:spcPts val="0"/>
              </a:spcBef>
              <a:spcAft>
                <a:spcPts val="0"/>
              </a:spcAft>
              <a:buNone/>
            </a:pPr>
            <a:r>
              <a:rPr lang="ja" sz="2100">
                <a:latin typeface="Roboto"/>
                <a:ea typeface="Roboto"/>
                <a:cs typeface="Roboto"/>
                <a:sym typeface="Roboto"/>
              </a:rPr>
              <a:t>正解率：0.882</a:t>
            </a:r>
            <a:endParaRPr sz="2100">
              <a:latin typeface="Roboto"/>
              <a:ea typeface="Roboto"/>
              <a:cs typeface="Roboto"/>
              <a:sym typeface="Roboto"/>
            </a:endParaRPr>
          </a:p>
          <a:p>
            <a:pPr indent="0" lvl="0" marL="0" rtl="0" algn="l">
              <a:lnSpc>
                <a:spcPct val="150000"/>
              </a:lnSpc>
              <a:spcBef>
                <a:spcPts val="0"/>
              </a:spcBef>
              <a:spcAft>
                <a:spcPts val="0"/>
              </a:spcAft>
              <a:buNone/>
            </a:pPr>
            <a:r>
              <a:rPr lang="ja" sz="2100">
                <a:latin typeface="Roboto"/>
                <a:ea typeface="Roboto"/>
                <a:cs typeface="Roboto"/>
                <a:sym typeface="Roboto"/>
              </a:rPr>
              <a:t>F値：0.867</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55" name="Google Shape;255;p31"/>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56" name="Google Shape;256;p31"/>
          <p:cNvSpPr txBox="1"/>
          <p:nvPr/>
        </p:nvSpPr>
        <p:spPr>
          <a:xfrm>
            <a:off x="2308275" y="283900"/>
            <a:ext cx="3993600" cy="1431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a:t>
            </a:r>
            <a:endParaRPr sz="2100">
              <a:latin typeface="Roboto"/>
              <a:ea typeface="Roboto"/>
              <a:cs typeface="Roboto"/>
              <a:sym typeface="Roboto"/>
            </a:endParaRPr>
          </a:p>
          <a:p>
            <a:pPr indent="0" lvl="0" marL="0" rtl="0" algn="l">
              <a:lnSpc>
                <a:spcPct val="150000"/>
              </a:lnSpc>
              <a:spcBef>
                <a:spcPts val="0"/>
              </a:spcBef>
              <a:spcAft>
                <a:spcPts val="0"/>
              </a:spcAft>
              <a:buNone/>
            </a:pPr>
            <a:r>
              <a:rPr lang="ja" sz="2100">
                <a:latin typeface="Roboto"/>
                <a:ea typeface="Roboto"/>
                <a:cs typeface="Roboto"/>
                <a:sym typeface="Roboto"/>
              </a:rPr>
              <a:t>画像データ(鳩間島航路考察)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257" name="Google Shape;257;p31"/>
          <p:cNvPicPr preferRelativeResize="0"/>
          <p:nvPr/>
        </p:nvPicPr>
        <p:blipFill>
          <a:blip r:embed="rId3">
            <a:alphaModFix/>
          </a:blip>
          <a:stretch>
            <a:fillRect/>
          </a:stretch>
        </p:blipFill>
        <p:spPr>
          <a:xfrm>
            <a:off x="2687370" y="3314472"/>
            <a:ext cx="2188905" cy="1550481"/>
          </a:xfrm>
          <a:prstGeom prst="rect">
            <a:avLst/>
          </a:prstGeom>
          <a:noFill/>
          <a:ln>
            <a:noFill/>
          </a:ln>
        </p:spPr>
      </p:pic>
      <p:pic>
        <p:nvPicPr>
          <p:cNvPr id="258" name="Google Shape;258;p31"/>
          <p:cNvPicPr preferRelativeResize="0"/>
          <p:nvPr/>
        </p:nvPicPr>
        <p:blipFill>
          <a:blip r:embed="rId4">
            <a:alphaModFix/>
          </a:blip>
          <a:stretch>
            <a:fillRect/>
          </a:stretch>
        </p:blipFill>
        <p:spPr>
          <a:xfrm>
            <a:off x="2687371" y="1497176"/>
            <a:ext cx="2188905" cy="1550468"/>
          </a:xfrm>
          <a:prstGeom prst="rect">
            <a:avLst/>
          </a:prstGeom>
          <a:noFill/>
          <a:ln>
            <a:noFill/>
          </a:ln>
        </p:spPr>
      </p:pic>
      <p:pic>
        <p:nvPicPr>
          <p:cNvPr id="259" name="Google Shape;259;p31"/>
          <p:cNvPicPr preferRelativeResize="0"/>
          <p:nvPr/>
        </p:nvPicPr>
        <p:blipFill>
          <a:blip r:embed="rId5">
            <a:alphaModFix/>
          </a:blip>
          <a:stretch>
            <a:fillRect/>
          </a:stretch>
        </p:blipFill>
        <p:spPr>
          <a:xfrm>
            <a:off x="422250" y="3314463"/>
            <a:ext cx="2188905" cy="1550487"/>
          </a:xfrm>
          <a:prstGeom prst="rect">
            <a:avLst/>
          </a:prstGeom>
          <a:noFill/>
          <a:ln>
            <a:noFill/>
          </a:ln>
        </p:spPr>
      </p:pic>
      <p:pic>
        <p:nvPicPr>
          <p:cNvPr id="260" name="Google Shape;260;p31"/>
          <p:cNvPicPr preferRelativeResize="0"/>
          <p:nvPr/>
        </p:nvPicPr>
        <p:blipFill>
          <a:blip r:embed="rId6">
            <a:alphaModFix/>
          </a:blip>
          <a:stretch>
            <a:fillRect/>
          </a:stretch>
        </p:blipFill>
        <p:spPr>
          <a:xfrm>
            <a:off x="422260" y="1497175"/>
            <a:ext cx="2188878" cy="1550468"/>
          </a:xfrm>
          <a:prstGeom prst="rect">
            <a:avLst/>
          </a:prstGeom>
          <a:noFill/>
          <a:ln>
            <a:noFill/>
          </a:ln>
        </p:spPr>
      </p:pic>
      <p:sp>
        <p:nvSpPr>
          <p:cNvPr id="261" name="Google Shape;261;p31"/>
          <p:cNvSpPr txBox="1"/>
          <p:nvPr/>
        </p:nvSpPr>
        <p:spPr>
          <a:xfrm>
            <a:off x="1109150" y="1175650"/>
            <a:ext cx="81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TP</a:t>
            </a:r>
            <a:endParaRPr>
              <a:latin typeface="Roboto"/>
              <a:ea typeface="Roboto"/>
              <a:cs typeface="Roboto"/>
              <a:sym typeface="Roboto"/>
            </a:endParaRPr>
          </a:p>
        </p:txBody>
      </p:sp>
      <p:sp>
        <p:nvSpPr>
          <p:cNvPr id="262" name="Google Shape;262;p31"/>
          <p:cNvSpPr txBox="1"/>
          <p:nvPr/>
        </p:nvSpPr>
        <p:spPr>
          <a:xfrm>
            <a:off x="1109150" y="2971275"/>
            <a:ext cx="81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F</a:t>
            </a:r>
            <a:r>
              <a:rPr lang="ja">
                <a:latin typeface="Roboto"/>
                <a:ea typeface="Roboto"/>
                <a:cs typeface="Roboto"/>
                <a:sym typeface="Roboto"/>
              </a:rPr>
              <a:t>P</a:t>
            </a:r>
            <a:endParaRPr>
              <a:latin typeface="Roboto"/>
              <a:ea typeface="Roboto"/>
              <a:cs typeface="Roboto"/>
              <a:sym typeface="Roboto"/>
            </a:endParaRPr>
          </a:p>
        </p:txBody>
      </p:sp>
      <p:sp>
        <p:nvSpPr>
          <p:cNvPr id="263" name="Google Shape;263;p31"/>
          <p:cNvSpPr txBox="1"/>
          <p:nvPr/>
        </p:nvSpPr>
        <p:spPr>
          <a:xfrm>
            <a:off x="3374275" y="1175650"/>
            <a:ext cx="81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FN</a:t>
            </a:r>
            <a:endParaRPr>
              <a:latin typeface="Roboto"/>
              <a:ea typeface="Roboto"/>
              <a:cs typeface="Roboto"/>
              <a:sym typeface="Roboto"/>
            </a:endParaRPr>
          </a:p>
        </p:txBody>
      </p:sp>
      <p:sp>
        <p:nvSpPr>
          <p:cNvPr id="264" name="Google Shape;264;p31"/>
          <p:cNvSpPr txBox="1"/>
          <p:nvPr/>
        </p:nvSpPr>
        <p:spPr>
          <a:xfrm>
            <a:off x="3374275" y="2971275"/>
            <a:ext cx="815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TN</a:t>
            </a:r>
            <a:endParaRPr>
              <a:latin typeface="Roboto"/>
              <a:ea typeface="Roboto"/>
              <a:cs typeface="Roboto"/>
              <a:sym typeface="Roboto"/>
            </a:endParaRPr>
          </a:p>
        </p:txBody>
      </p:sp>
      <p:pic>
        <p:nvPicPr>
          <p:cNvPr id="265" name="Google Shape;265;p31"/>
          <p:cNvPicPr preferRelativeResize="0"/>
          <p:nvPr/>
        </p:nvPicPr>
        <p:blipFill>
          <a:blip r:embed="rId7">
            <a:alphaModFix/>
          </a:blip>
          <a:stretch>
            <a:fillRect/>
          </a:stretch>
        </p:blipFill>
        <p:spPr>
          <a:xfrm>
            <a:off x="6028525" y="1438100"/>
            <a:ext cx="2355699" cy="1668624"/>
          </a:xfrm>
          <a:prstGeom prst="rect">
            <a:avLst/>
          </a:prstGeom>
          <a:noFill/>
          <a:ln>
            <a:noFill/>
          </a:ln>
        </p:spPr>
      </p:pic>
      <p:pic>
        <p:nvPicPr>
          <p:cNvPr id="266" name="Google Shape;266;p31"/>
          <p:cNvPicPr preferRelativeResize="0"/>
          <p:nvPr/>
        </p:nvPicPr>
        <p:blipFill>
          <a:blip r:embed="rId8">
            <a:alphaModFix/>
          </a:blip>
          <a:stretch>
            <a:fillRect/>
          </a:stretch>
        </p:blipFill>
        <p:spPr>
          <a:xfrm>
            <a:off x="6035001" y="3255406"/>
            <a:ext cx="2355699" cy="16686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研究背景</a:t>
            </a:r>
            <a:endParaRPr sz="3640"/>
          </a:p>
        </p:txBody>
      </p:sp>
      <p:sp>
        <p:nvSpPr>
          <p:cNvPr id="93" name="Google Shape;93;p14"/>
          <p:cNvSpPr txBox="1"/>
          <p:nvPr>
            <p:ph idx="1" type="body"/>
          </p:nvPr>
        </p:nvSpPr>
        <p:spPr>
          <a:xfrm>
            <a:off x="311700" y="1229875"/>
            <a:ext cx="8520600" cy="2713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lang="ja" sz="1829">
                <a:solidFill>
                  <a:srgbClr val="000000"/>
                </a:solidFill>
              </a:rPr>
              <a:t>沖縄県では離島から離島を移動する時に船舶を利用することは少なくない。</a:t>
            </a:r>
            <a:endParaRPr sz="1829">
              <a:solidFill>
                <a:srgbClr val="000000"/>
              </a:solidFill>
            </a:endParaRPr>
          </a:p>
          <a:p>
            <a:pPr indent="0" lvl="0" marL="0" rtl="0" algn="l">
              <a:lnSpc>
                <a:spcPct val="105000"/>
              </a:lnSpc>
              <a:spcBef>
                <a:spcPts val="1200"/>
              </a:spcBef>
              <a:spcAft>
                <a:spcPts val="0"/>
              </a:spcAft>
              <a:buSzPts val="935"/>
              <a:buNone/>
            </a:pPr>
            <a:r>
              <a:rPr lang="ja" sz="1829">
                <a:solidFill>
                  <a:srgbClr val="000000"/>
                </a:solidFill>
              </a:rPr>
              <a:t>しかし、船舶の運航の可否は当日にならなければ確認することができない。</a:t>
            </a:r>
            <a:endParaRPr sz="1829">
              <a:solidFill>
                <a:srgbClr val="000000"/>
              </a:solidFill>
            </a:endParaRPr>
          </a:p>
          <a:p>
            <a:pPr indent="0" lvl="0" marL="0" rtl="0" algn="l">
              <a:lnSpc>
                <a:spcPct val="105000"/>
              </a:lnSpc>
              <a:spcBef>
                <a:spcPts val="1200"/>
              </a:spcBef>
              <a:spcAft>
                <a:spcPts val="0"/>
              </a:spcAft>
              <a:buSzPts val="935"/>
              <a:buNone/>
            </a:pPr>
            <a:r>
              <a:rPr lang="ja" sz="1829">
                <a:solidFill>
                  <a:srgbClr val="000000"/>
                </a:solidFill>
              </a:rPr>
              <a:t>そのため、利用者は確実性のあるスケジュールを求めていると考えられる。</a:t>
            </a:r>
            <a:endParaRPr sz="1829">
              <a:solidFill>
                <a:srgbClr val="000000"/>
              </a:solidFill>
            </a:endParaRPr>
          </a:p>
          <a:p>
            <a:pPr indent="0" lvl="0" marL="0" rtl="0" algn="l">
              <a:lnSpc>
                <a:spcPct val="105000"/>
              </a:lnSpc>
              <a:spcBef>
                <a:spcPts val="1200"/>
              </a:spcBef>
              <a:spcAft>
                <a:spcPts val="1200"/>
              </a:spcAft>
              <a:buSzPts val="935"/>
              <a:buNone/>
            </a:pPr>
            <a:r>
              <a:rPr lang="ja" sz="1829">
                <a:solidFill>
                  <a:srgbClr val="000000"/>
                </a:solidFill>
              </a:rPr>
              <a:t>船舶の欠航が予測できれば利用者のスケジュール組み立ての一助ができるのではないかと考えた。</a:t>
            </a:r>
            <a:endParaRPr sz="1829"/>
          </a:p>
        </p:txBody>
      </p:sp>
      <p:sp>
        <p:nvSpPr>
          <p:cNvPr id="94" name="Google Shape;94;p1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72" name="Google Shape;272;p32"/>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73" name="Google Shape;273;p32"/>
          <p:cNvSpPr txBox="1"/>
          <p:nvPr/>
        </p:nvSpPr>
        <p:spPr>
          <a:xfrm>
            <a:off x="2294900" y="524375"/>
            <a:ext cx="3993600" cy="50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風速</a:t>
            </a:r>
            <a:r>
              <a:rPr lang="ja" sz="2100">
                <a:latin typeface="Roboto"/>
                <a:ea typeface="Roboto"/>
                <a:cs typeface="Roboto"/>
                <a:sym typeface="Roboto"/>
              </a:rPr>
              <a:t>レイヤー画像データの結果</a:t>
            </a:r>
            <a:endParaRPr sz="1800">
              <a:latin typeface="Roboto"/>
              <a:ea typeface="Roboto"/>
              <a:cs typeface="Roboto"/>
              <a:sym typeface="Roboto"/>
            </a:endParaRPr>
          </a:p>
        </p:txBody>
      </p:sp>
      <p:sp>
        <p:nvSpPr>
          <p:cNvPr id="274" name="Google Shape;274;p32"/>
          <p:cNvSpPr txBox="1"/>
          <p:nvPr/>
        </p:nvSpPr>
        <p:spPr>
          <a:xfrm>
            <a:off x="2575200" y="1609250"/>
            <a:ext cx="3993600" cy="177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風速レイヤー</a:t>
            </a:r>
            <a:endParaRPr sz="2100">
              <a:latin typeface="Roboto"/>
              <a:ea typeface="Roboto"/>
              <a:cs typeface="Roboto"/>
              <a:sym typeface="Roboto"/>
            </a:endParaRPr>
          </a:p>
          <a:p>
            <a:pPr indent="0" lvl="0" marL="0" rtl="0" algn="l">
              <a:lnSpc>
                <a:spcPct val="150000"/>
              </a:lnSpc>
              <a:spcBef>
                <a:spcPts val="0"/>
              </a:spcBef>
              <a:spcAft>
                <a:spcPts val="0"/>
              </a:spcAft>
              <a:buNone/>
            </a:pPr>
            <a:r>
              <a:rPr lang="ja" sz="1800">
                <a:latin typeface="Roboto"/>
                <a:ea typeface="Roboto"/>
                <a:cs typeface="Roboto"/>
                <a:sym typeface="Roboto"/>
              </a:rPr>
              <a:t>風速レイヤーでも航路ごとに波高</a:t>
            </a:r>
            <a:endParaRPr sz="1800">
              <a:latin typeface="Roboto"/>
              <a:ea typeface="Roboto"/>
              <a:cs typeface="Roboto"/>
              <a:sym typeface="Roboto"/>
            </a:endParaRPr>
          </a:p>
          <a:p>
            <a:pPr indent="0" lvl="0" marL="0" rtl="0" algn="l">
              <a:lnSpc>
                <a:spcPct val="150000"/>
              </a:lnSpc>
              <a:spcBef>
                <a:spcPts val="0"/>
              </a:spcBef>
              <a:spcAft>
                <a:spcPts val="0"/>
              </a:spcAft>
              <a:buNone/>
            </a:pPr>
            <a:r>
              <a:rPr lang="ja" sz="1800">
                <a:latin typeface="Roboto"/>
                <a:ea typeface="Roboto"/>
                <a:cs typeface="Roboto"/>
                <a:sym typeface="Roboto"/>
              </a:rPr>
              <a:t>レイヤーと同様の精度や考察を確認できたため省略。</a:t>
            </a:r>
            <a:endParaRPr sz="18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80" name="Google Shape;280;p33"/>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考察まとめ</a:t>
            </a:r>
            <a:endParaRPr sz="3640"/>
          </a:p>
        </p:txBody>
      </p:sp>
      <p:sp>
        <p:nvSpPr>
          <p:cNvPr id="281" name="Google Shape;281;p33"/>
          <p:cNvSpPr txBox="1"/>
          <p:nvPr/>
        </p:nvSpPr>
        <p:spPr>
          <a:xfrm>
            <a:off x="348325" y="1387200"/>
            <a:ext cx="39936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散布図で特徴量を発見</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予測精度の悪いモデル</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教師ラベルと特徴量のラグ</a:t>
            </a:r>
            <a:endParaRPr sz="1800">
              <a:latin typeface="Roboto"/>
              <a:ea typeface="Roboto"/>
              <a:cs typeface="Roboto"/>
              <a:sym typeface="Roboto"/>
            </a:endParaRPr>
          </a:p>
        </p:txBody>
      </p:sp>
      <p:sp>
        <p:nvSpPr>
          <p:cNvPr id="282" name="Google Shape;282;p33"/>
          <p:cNvSpPr txBox="1"/>
          <p:nvPr/>
        </p:nvSpPr>
        <p:spPr>
          <a:xfrm>
            <a:off x="4466825" y="1387200"/>
            <a:ext cx="3993600" cy="221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画像</a:t>
            </a:r>
            <a:r>
              <a:rPr lang="ja" sz="2100">
                <a:latin typeface="Roboto"/>
                <a:ea typeface="Roboto"/>
                <a:cs typeface="Roboto"/>
                <a:sym typeface="Roboto"/>
              </a:rPr>
              <a:t>データ</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画像の比較</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画像の規則性</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レイヤー別の違い</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航路ごとの規則性</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88" name="Google Shape;288;p34"/>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今後の課題</a:t>
            </a:r>
            <a:endParaRPr sz="3640"/>
          </a:p>
        </p:txBody>
      </p:sp>
      <p:sp>
        <p:nvSpPr>
          <p:cNvPr id="289" name="Google Shape;289;p34"/>
          <p:cNvSpPr txBox="1"/>
          <p:nvPr/>
        </p:nvSpPr>
        <p:spPr>
          <a:xfrm>
            <a:off x="727650" y="1994550"/>
            <a:ext cx="76887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2100">
                <a:latin typeface="Roboto"/>
                <a:ea typeface="Roboto"/>
                <a:cs typeface="Roboto"/>
                <a:sym typeface="Roboto"/>
              </a:rPr>
              <a:t>画像、数値の特徴を反映し、時系列を考慮したデータセット、モデルの構築を行うことでより精度の良い予測ができると考えた。</a:t>
            </a:r>
            <a:endParaRPr sz="21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ph idx="1" type="body"/>
          </p:nvPr>
        </p:nvSpPr>
        <p:spPr>
          <a:xfrm>
            <a:off x="311700" y="1229875"/>
            <a:ext cx="8520600" cy="8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a:t>笹ら</a:t>
            </a:r>
            <a:r>
              <a:rPr lang="ja"/>
              <a:t>[1]は沿岸波浪および、船体運動データを用いたシミュレーションによる新たな欠航判断を提供する。</a:t>
            </a:r>
            <a:endParaRPr/>
          </a:p>
        </p:txBody>
      </p:sp>
      <p:sp>
        <p:nvSpPr>
          <p:cNvPr id="295" name="Google Shape;295;p3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96" name="Google Shape;296;p35"/>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関連研究</a:t>
            </a:r>
            <a:endParaRPr sz="3640"/>
          </a:p>
        </p:txBody>
      </p:sp>
      <p:sp>
        <p:nvSpPr>
          <p:cNvPr id="297" name="Google Shape;297;p35"/>
          <p:cNvSpPr txBox="1"/>
          <p:nvPr>
            <p:ph idx="1" type="body"/>
          </p:nvPr>
        </p:nvSpPr>
        <p:spPr>
          <a:xfrm>
            <a:off x="389450" y="2375500"/>
            <a:ext cx="8520600" cy="8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03" name="Google Shape;303;p36"/>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a:t>
            </a:r>
            <a:r>
              <a:rPr lang="ja" sz="3640"/>
              <a:t>結果</a:t>
            </a:r>
            <a:endParaRPr sz="3640"/>
          </a:p>
        </p:txBody>
      </p:sp>
      <p:sp>
        <p:nvSpPr>
          <p:cNvPr id="304" name="Google Shape;304;p36"/>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数値データの結</a:t>
            </a:r>
            <a:r>
              <a:rPr lang="ja" sz="2100">
                <a:latin typeface="Roboto"/>
                <a:ea typeface="Roboto"/>
                <a:cs typeface="Roboto"/>
                <a:sym typeface="Roboto"/>
              </a:rPr>
              <a:t>果</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305" name="Google Shape;305;p36"/>
          <p:cNvPicPr preferRelativeResize="0"/>
          <p:nvPr/>
        </p:nvPicPr>
        <p:blipFill>
          <a:blip r:embed="rId3">
            <a:alphaModFix/>
          </a:blip>
          <a:stretch>
            <a:fillRect/>
          </a:stretch>
        </p:blipFill>
        <p:spPr>
          <a:xfrm>
            <a:off x="155075" y="1623275"/>
            <a:ext cx="4258601" cy="2555174"/>
          </a:xfrm>
          <a:prstGeom prst="rect">
            <a:avLst/>
          </a:prstGeom>
          <a:noFill/>
          <a:ln>
            <a:noFill/>
          </a:ln>
        </p:spPr>
      </p:pic>
      <p:pic>
        <p:nvPicPr>
          <p:cNvPr id="306" name="Google Shape;306;p36"/>
          <p:cNvPicPr preferRelativeResize="0"/>
          <p:nvPr/>
        </p:nvPicPr>
        <p:blipFill>
          <a:blip r:embed="rId4">
            <a:alphaModFix/>
          </a:blip>
          <a:stretch>
            <a:fillRect/>
          </a:stretch>
        </p:blipFill>
        <p:spPr>
          <a:xfrm>
            <a:off x="4720558" y="1649413"/>
            <a:ext cx="4171519" cy="2502911"/>
          </a:xfrm>
          <a:prstGeom prst="rect">
            <a:avLst/>
          </a:prstGeom>
          <a:noFill/>
          <a:ln>
            <a:noFill/>
          </a:ln>
        </p:spPr>
      </p:pic>
      <p:sp>
        <p:nvSpPr>
          <p:cNvPr id="307" name="Google Shape;307;p36"/>
          <p:cNvSpPr txBox="1"/>
          <p:nvPr/>
        </p:nvSpPr>
        <p:spPr>
          <a:xfrm>
            <a:off x="959425" y="1146875"/>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鳩間島航路-鳩間発</a:t>
            </a:r>
            <a:endParaRPr>
              <a:latin typeface="Roboto"/>
              <a:ea typeface="Roboto"/>
              <a:cs typeface="Roboto"/>
              <a:sym typeface="Roboto"/>
            </a:endParaRPr>
          </a:p>
        </p:txBody>
      </p:sp>
      <p:sp>
        <p:nvSpPr>
          <p:cNvPr id="308" name="Google Shape;308;p36"/>
          <p:cNvSpPr txBox="1"/>
          <p:nvPr/>
        </p:nvSpPr>
        <p:spPr>
          <a:xfrm>
            <a:off x="5481350" y="1146863"/>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黒島</a:t>
            </a:r>
            <a:r>
              <a:rPr lang="ja">
                <a:latin typeface="Roboto"/>
                <a:ea typeface="Roboto"/>
                <a:cs typeface="Roboto"/>
                <a:sym typeface="Roboto"/>
              </a:rPr>
              <a:t>航路-</a:t>
            </a:r>
            <a:r>
              <a:rPr lang="ja">
                <a:latin typeface="Roboto"/>
                <a:ea typeface="Roboto"/>
                <a:cs typeface="Roboto"/>
                <a:sym typeface="Roboto"/>
              </a:rPr>
              <a:t>黒島</a:t>
            </a:r>
            <a:r>
              <a:rPr lang="ja">
                <a:latin typeface="Roboto"/>
                <a:ea typeface="Roboto"/>
                <a:cs typeface="Roboto"/>
                <a:sym typeface="Roboto"/>
              </a:rPr>
              <a:t>発</a:t>
            </a:r>
            <a:endParaRPr>
              <a:latin typeface="Roboto"/>
              <a:ea typeface="Roboto"/>
              <a:cs typeface="Roboto"/>
              <a:sym typeface="Roboto"/>
            </a:endParaRPr>
          </a:p>
        </p:txBody>
      </p:sp>
      <p:sp>
        <p:nvSpPr>
          <p:cNvPr id="309" name="Google Shape;309;p36"/>
          <p:cNvSpPr/>
          <p:nvPr/>
        </p:nvSpPr>
        <p:spPr>
          <a:xfrm>
            <a:off x="106875" y="1536375"/>
            <a:ext cx="4465200" cy="273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15" name="Google Shape;315;p37"/>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316" name="Google Shape;316;p37"/>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数値データの結果</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317" name="Google Shape;317;p37"/>
          <p:cNvPicPr preferRelativeResize="0"/>
          <p:nvPr/>
        </p:nvPicPr>
        <p:blipFill>
          <a:blip r:embed="rId3">
            <a:alphaModFix/>
          </a:blip>
          <a:stretch>
            <a:fillRect/>
          </a:stretch>
        </p:blipFill>
        <p:spPr>
          <a:xfrm>
            <a:off x="155075" y="1623275"/>
            <a:ext cx="4258601" cy="2555174"/>
          </a:xfrm>
          <a:prstGeom prst="rect">
            <a:avLst/>
          </a:prstGeom>
          <a:noFill/>
          <a:ln>
            <a:noFill/>
          </a:ln>
        </p:spPr>
      </p:pic>
      <p:pic>
        <p:nvPicPr>
          <p:cNvPr id="318" name="Google Shape;318;p37"/>
          <p:cNvPicPr preferRelativeResize="0"/>
          <p:nvPr/>
        </p:nvPicPr>
        <p:blipFill>
          <a:blip r:embed="rId4">
            <a:alphaModFix/>
          </a:blip>
          <a:stretch>
            <a:fillRect/>
          </a:stretch>
        </p:blipFill>
        <p:spPr>
          <a:xfrm>
            <a:off x="4720558" y="1649413"/>
            <a:ext cx="4171519" cy="2502911"/>
          </a:xfrm>
          <a:prstGeom prst="rect">
            <a:avLst/>
          </a:prstGeom>
          <a:noFill/>
          <a:ln>
            <a:noFill/>
          </a:ln>
        </p:spPr>
      </p:pic>
      <p:sp>
        <p:nvSpPr>
          <p:cNvPr id="319" name="Google Shape;319;p37"/>
          <p:cNvSpPr txBox="1"/>
          <p:nvPr/>
        </p:nvSpPr>
        <p:spPr>
          <a:xfrm>
            <a:off x="959425" y="1146875"/>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鳩間島航路-鳩間発</a:t>
            </a:r>
            <a:endParaRPr>
              <a:latin typeface="Roboto"/>
              <a:ea typeface="Roboto"/>
              <a:cs typeface="Roboto"/>
              <a:sym typeface="Roboto"/>
            </a:endParaRPr>
          </a:p>
        </p:txBody>
      </p:sp>
      <p:sp>
        <p:nvSpPr>
          <p:cNvPr id="320" name="Google Shape;320;p37"/>
          <p:cNvSpPr txBox="1"/>
          <p:nvPr/>
        </p:nvSpPr>
        <p:spPr>
          <a:xfrm>
            <a:off x="5481350" y="1146863"/>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黒島航路-黒島発</a:t>
            </a:r>
            <a:endParaRPr>
              <a:latin typeface="Roboto"/>
              <a:ea typeface="Roboto"/>
              <a:cs typeface="Roboto"/>
              <a:sym typeface="Roboto"/>
            </a:endParaRPr>
          </a:p>
        </p:txBody>
      </p:sp>
      <p:sp>
        <p:nvSpPr>
          <p:cNvPr id="321" name="Google Shape;321;p37"/>
          <p:cNvSpPr/>
          <p:nvPr/>
        </p:nvSpPr>
        <p:spPr>
          <a:xfrm>
            <a:off x="4543925" y="1531513"/>
            <a:ext cx="4465200" cy="273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27" name="Google Shape;327;p38"/>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328" name="Google Shape;328;p38"/>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数値データ(黒島航路考察)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329" name="Google Shape;329;p38"/>
          <p:cNvPicPr preferRelativeResize="0"/>
          <p:nvPr/>
        </p:nvPicPr>
        <p:blipFill>
          <a:blip r:embed="rId3">
            <a:alphaModFix/>
          </a:blip>
          <a:stretch>
            <a:fillRect/>
          </a:stretch>
        </p:blipFill>
        <p:spPr>
          <a:xfrm>
            <a:off x="539676" y="1203675"/>
            <a:ext cx="3812431" cy="3672624"/>
          </a:xfrm>
          <a:prstGeom prst="rect">
            <a:avLst/>
          </a:prstGeom>
          <a:noFill/>
          <a:ln>
            <a:noFill/>
          </a:ln>
        </p:spPr>
      </p:pic>
      <p:pic>
        <p:nvPicPr>
          <p:cNvPr id="330" name="Google Shape;330;p38"/>
          <p:cNvPicPr preferRelativeResize="0"/>
          <p:nvPr/>
        </p:nvPicPr>
        <p:blipFill>
          <a:blip r:embed="rId4">
            <a:alphaModFix/>
          </a:blip>
          <a:stretch>
            <a:fillRect/>
          </a:stretch>
        </p:blipFill>
        <p:spPr>
          <a:xfrm>
            <a:off x="4785057" y="1262575"/>
            <a:ext cx="3803524" cy="32719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36" name="Google Shape;336;p39"/>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337" name="Google Shape;337;p39"/>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数値データ(黒島航路考察)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338" name="Google Shape;338;p39"/>
          <p:cNvPicPr preferRelativeResize="0"/>
          <p:nvPr/>
        </p:nvPicPr>
        <p:blipFill>
          <a:blip r:embed="rId3">
            <a:alphaModFix/>
          </a:blip>
          <a:stretch>
            <a:fillRect/>
          </a:stretch>
        </p:blipFill>
        <p:spPr>
          <a:xfrm>
            <a:off x="526475" y="1214638"/>
            <a:ext cx="3914978" cy="3367825"/>
          </a:xfrm>
          <a:prstGeom prst="rect">
            <a:avLst/>
          </a:prstGeom>
          <a:noFill/>
          <a:ln>
            <a:noFill/>
          </a:ln>
        </p:spPr>
      </p:pic>
      <p:pic>
        <p:nvPicPr>
          <p:cNvPr id="339" name="Google Shape;339;p39"/>
          <p:cNvPicPr preferRelativeResize="0"/>
          <p:nvPr/>
        </p:nvPicPr>
        <p:blipFill>
          <a:blip r:embed="rId4">
            <a:alphaModFix/>
          </a:blip>
          <a:stretch>
            <a:fillRect/>
          </a:stretch>
        </p:blipFill>
        <p:spPr>
          <a:xfrm>
            <a:off x="4572003" y="1289375"/>
            <a:ext cx="3714178" cy="321835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45" name="Google Shape;345;p40"/>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346" name="Google Shape;346;p40"/>
          <p:cNvSpPr txBox="1"/>
          <p:nvPr/>
        </p:nvSpPr>
        <p:spPr>
          <a:xfrm>
            <a:off x="2294900" y="524375"/>
            <a:ext cx="3993600" cy="50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波高レイヤー画像データの結果</a:t>
            </a:r>
            <a:endParaRPr sz="1800">
              <a:latin typeface="Roboto"/>
              <a:ea typeface="Roboto"/>
              <a:cs typeface="Roboto"/>
              <a:sym typeface="Roboto"/>
            </a:endParaRPr>
          </a:p>
        </p:txBody>
      </p:sp>
      <p:sp>
        <p:nvSpPr>
          <p:cNvPr id="347" name="Google Shape;347;p40"/>
          <p:cNvSpPr txBox="1"/>
          <p:nvPr/>
        </p:nvSpPr>
        <p:spPr>
          <a:xfrm>
            <a:off x="1304575" y="1303550"/>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竹富航路-竹富発</a:t>
            </a:r>
            <a:endParaRPr>
              <a:latin typeface="Roboto"/>
              <a:ea typeface="Roboto"/>
              <a:cs typeface="Roboto"/>
              <a:sym typeface="Roboto"/>
            </a:endParaRPr>
          </a:p>
        </p:txBody>
      </p:sp>
      <p:pic>
        <p:nvPicPr>
          <p:cNvPr id="348" name="Google Shape;348;p40"/>
          <p:cNvPicPr preferRelativeResize="0"/>
          <p:nvPr/>
        </p:nvPicPr>
        <p:blipFill>
          <a:blip r:embed="rId3">
            <a:alphaModFix/>
          </a:blip>
          <a:stretch>
            <a:fillRect/>
          </a:stretch>
        </p:blipFill>
        <p:spPr>
          <a:xfrm>
            <a:off x="500225" y="1806675"/>
            <a:ext cx="4415759" cy="2654153"/>
          </a:xfrm>
          <a:prstGeom prst="rect">
            <a:avLst/>
          </a:prstGeom>
          <a:noFill/>
          <a:ln>
            <a:noFill/>
          </a:ln>
        </p:spPr>
      </p:pic>
      <p:sp>
        <p:nvSpPr>
          <p:cNvPr id="349" name="Google Shape;349;p40"/>
          <p:cNvSpPr txBox="1"/>
          <p:nvPr/>
        </p:nvSpPr>
        <p:spPr>
          <a:xfrm>
            <a:off x="5150400" y="1563600"/>
            <a:ext cx="3993600" cy="177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風速レイヤー</a:t>
            </a:r>
            <a:endParaRPr sz="2100">
              <a:latin typeface="Roboto"/>
              <a:ea typeface="Roboto"/>
              <a:cs typeface="Roboto"/>
              <a:sym typeface="Roboto"/>
            </a:endParaRPr>
          </a:p>
          <a:p>
            <a:pPr indent="0" lvl="0" marL="0" rtl="0" algn="l">
              <a:lnSpc>
                <a:spcPct val="150000"/>
              </a:lnSpc>
              <a:spcBef>
                <a:spcPts val="0"/>
              </a:spcBef>
              <a:spcAft>
                <a:spcPts val="0"/>
              </a:spcAft>
              <a:buNone/>
            </a:pPr>
            <a:r>
              <a:rPr lang="ja" sz="1800">
                <a:latin typeface="Roboto"/>
                <a:ea typeface="Roboto"/>
                <a:cs typeface="Roboto"/>
                <a:sym typeface="Roboto"/>
              </a:rPr>
              <a:t>風速レイヤーでも航路ごとに波高</a:t>
            </a:r>
            <a:endParaRPr sz="1800">
              <a:latin typeface="Roboto"/>
              <a:ea typeface="Roboto"/>
              <a:cs typeface="Roboto"/>
              <a:sym typeface="Roboto"/>
            </a:endParaRPr>
          </a:p>
          <a:p>
            <a:pPr indent="0" lvl="0" marL="0" rtl="0" algn="l">
              <a:lnSpc>
                <a:spcPct val="150000"/>
              </a:lnSpc>
              <a:spcBef>
                <a:spcPts val="0"/>
              </a:spcBef>
              <a:spcAft>
                <a:spcPts val="0"/>
              </a:spcAft>
              <a:buNone/>
            </a:pPr>
            <a:r>
              <a:rPr lang="ja" sz="1800">
                <a:latin typeface="Roboto"/>
                <a:ea typeface="Roboto"/>
                <a:cs typeface="Roboto"/>
                <a:sym typeface="Roboto"/>
              </a:rPr>
              <a:t>レイヤーと同様の精度や考察を確認できたため省略。</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idx="1" type="body"/>
          </p:nvPr>
        </p:nvSpPr>
        <p:spPr>
          <a:xfrm>
            <a:off x="311700" y="1229875"/>
            <a:ext cx="8520600" cy="342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solidFill>
                  <a:srgbClr val="000000"/>
                </a:solidFill>
              </a:rPr>
              <a:t>本研究では八重山諸島周辺の複数ある航路において数日先を予測することを目的とする。</a:t>
            </a:r>
            <a:endParaRPr>
              <a:solidFill>
                <a:srgbClr val="000000"/>
              </a:solidFill>
            </a:endParaRPr>
          </a:p>
          <a:p>
            <a:pPr indent="0" lvl="0" marL="0" rtl="0" algn="l">
              <a:spcBef>
                <a:spcPts val="1200"/>
              </a:spcBef>
              <a:spcAft>
                <a:spcPts val="0"/>
              </a:spcAft>
              <a:buNone/>
            </a:pPr>
            <a:r>
              <a:rPr lang="ja">
                <a:solidFill>
                  <a:srgbClr val="000000"/>
                </a:solidFill>
              </a:rPr>
              <a:t>そのため、複数の航路において機械学習を用い予測する実験を行う。</a:t>
            </a:r>
            <a:endParaRPr>
              <a:solidFill>
                <a:srgbClr val="000000"/>
              </a:solidFill>
            </a:endParaRPr>
          </a:p>
          <a:p>
            <a:pPr indent="0" lvl="0" marL="0" rtl="0" algn="l">
              <a:spcBef>
                <a:spcPts val="1200"/>
              </a:spcBef>
              <a:spcAft>
                <a:spcPts val="0"/>
              </a:spcAft>
              <a:buNone/>
            </a:pPr>
            <a:r>
              <a:rPr lang="ja">
                <a:solidFill>
                  <a:srgbClr val="000000"/>
                </a:solidFill>
              </a:rPr>
              <a:t>予備実験として気象値での実験を実施していたが、気象値は気象画像と比較すると情報量が画像よりも少ないと考えた。</a:t>
            </a:r>
            <a:endParaRPr>
              <a:solidFill>
                <a:srgbClr val="000000"/>
              </a:solidFill>
            </a:endParaRPr>
          </a:p>
          <a:p>
            <a:pPr indent="0" lvl="0" marL="0" rtl="0" algn="l">
              <a:spcBef>
                <a:spcPts val="1200"/>
              </a:spcBef>
              <a:spcAft>
                <a:spcPts val="1200"/>
              </a:spcAft>
              <a:buNone/>
            </a:pPr>
            <a:r>
              <a:rPr lang="ja">
                <a:solidFill>
                  <a:srgbClr val="000000"/>
                </a:solidFill>
              </a:rPr>
              <a:t>そのため、気象画像は航路周辺の状況を表しているので気象値よりも多くの情報量が含まれていると考え、画像も特徴量として使用することで予測精度の精度向上を目的とする。</a:t>
            </a:r>
            <a:endParaRPr/>
          </a:p>
        </p:txBody>
      </p:sp>
      <p:sp>
        <p:nvSpPr>
          <p:cNvPr id="100" name="Google Shape;100;p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01" name="Google Shape;101;p15"/>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研究</a:t>
            </a:r>
            <a:r>
              <a:rPr lang="ja" sz="3640"/>
              <a:t>目的</a:t>
            </a:r>
            <a:endParaRPr sz="364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idx="1" type="body"/>
          </p:nvPr>
        </p:nvSpPr>
        <p:spPr>
          <a:xfrm>
            <a:off x="311700" y="1229875"/>
            <a:ext cx="8520600" cy="32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solidFill>
                  <a:srgbClr val="000000"/>
                </a:solidFill>
              </a:rPr>
              <a:t>船舶</a:t>
            </a:r>
            <a:r>
              <a:rPr lang="ja">
                <a:solidFill>
                  <a:srgbClr val="000000"/>
                </a:solidFill>
              </a:rPr>
              <a:t>運航</a:t>
            </a:r>
            <a:r>
              <a:rPr lang="ja">
                <a:solidFill>
                  <a:srgbClr val="000000"/>
                </a:solidFill>
              </a:rPr>
              <a:t>の欠航、運航を予測する。</a:t>
            </a:r>
            <a:endParaRPr>
              <a:solidFill>
                <a:srgbClr val="000000"/>
              </a:solidFill>
            </a:endParaRPr>
          </a:p>
          <a:p>
            <a:pPr indent="0" lvl="0" marL="0" rtl="0" algn="l">
              <a:spcBef>
                <a:spcPts val="1200"/>
              </a:spcBef>
              <a:spcAft>
                <a:spcPts val="0"/>
              </a:spcAft>
              <a:buNone/>
            </a:pPr>
            <a:r>
              <a:rPr lang="ja">
                <a:solidFill>
                  <a:srgbClr val="000000"/>
                </a:solidFill>
              </a:rPr>
              <a:t>教師あり学習を行う。</a:t>
            </a:r>
            <a:endParaRPr>
              <a:solidFill>
                <a:srgbClr val="000000"/>
              </a:solidFill>
            </a:endParaRPr>
          </a:p>
          <a:p>
            <a:pPr indent="0" lvl="0" marL="0" rtl="0" algn="l">
              <a:spcBef>
                <a:spcPts val="1200"/>
              </a:spcBef>
              <a:spcAft>
                <a:spcPts val="0"/>
              </a:spcAft>
              <a:buNone/>
            </a:pPr>
            <a:r>
              <a:rPr lang="ja">
                <a:solidFill>
                  <a:srgbClr val="000000"/>
                </a:solidFill>
              </a:rPr>
              <a:t>データは各航路における、教師ラベル、気象予報図、気象値のデータを使用する。</a:t>
            </a:r>
            <a:endParaRPr>
              <a:solidFill>
                <a:srgbClr val="000000"/>
              </a:solidFill>
            </a:endParaRPr>
          </a:p>
          <a:p>
            <a:pPr indent="0" lvl="0" marL="0" rtl="0" algn="l">
              <a:spcBef>
                <a:spcPts val="1200"/>
              </a:spcBef>
              <a:spcAft>
                <a:spcPts val="0"/>
              </a:spcAft>
              <a:buNone/>
            </a:pPr>
            <a:r>
              <a:rPr lang="ja">
                <a:solidFill>
                  <a:srgbClr val="000000"/>
                </a:solidFill>
              </a:rPr>
              <a:t>教師データは安栄観光から収集。</a:t>
            </a:r>
            <a:endParaRPr>
              <a:solidFill>
                <a:srgbClr val="000000"/>
              </a:solidFill>
            </a:endParaRPr>
          </a:p>
          <a:p>
            <a:pPr indent="0" lvl="0" marL="0" rtl="0" algn="l">
              <a:spcBef>
                <a:spcPts val="1200"/>
              </a:spcBef>
              <a:spcAft>
                <a:spcPts val="0"/>
              </a:spcAft>
              <a:buNone/>
            </a:pPr>
            <a:r>
              <a:rPr lang="ja">
                <a:solidFill>
                  <a:srgbClr val="000000"/>
                </a:solidFill>
              </a:rPr>
              <a:t>気象予報図、気象値のデータはwindy.comから収集。</a:t>
            </a:r>
            <a:endParaRPr>
              <a:solidFill>
                <a:srgbClr val="000000"/>
              </a:solidFill>
            </a:endParaRPr>
          </a:p>
          <a:p>
            <a:pPr indent="0" lvl="0" marL="0" rtl="0" algn="l">
              <a:spcBef>
                <a:spcPts val="1200"/>
              </a:spcBef>
              <a:spcAft>
                <a:spcPts val="1200"/>
              </a:spcAft>
              <a:buNone/>
            </a:pPr>
            <a:r>
              <a:rPr lang="ja">
                <a:solidFill>
                  <a:srgbClr val="000000"/>
                </a:solidFill>
              </a:rPr>
              <a:t>画像データにはCNN、数値データにはLightGBMを用いる。</a:t>
            </a:r>
            <a:endParaRPr/>
          </a:p>
        </p:txBody>
      </p:sp>
      <p:sp>
        <p:nvSpPr>
          <p:cNvPr id="107" name="Google Shape;107;p1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08" name="Google Shape;108;p16"/>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実験概要</a:t>
            </a:r>
            <a:endParaRPr sz="364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14" name="Google Shape;114;p17"/>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a:t>
            </a:r>
            <a:r>
              <a:rPr lang="ja" sz="3640"/>
              <a:t>方法</a:t>
            </a:r>
            <a:endParaRPr sz="3640"/>
          </a:p>
        </p:txBody>
      </p:sp>
      <p:pic>
        <p:nvPicPr>
          <p:cNvPr id="115" name="Google Shape;115;p17"/>
          <p:cNvPicPr preferRelativeResize="0"/>
          <p:nvPr/>
        </p:nvPicPr>
        <p:blipFill>
          <a:blip r:embed="rId3">
            <a:alphaModFix/>
          </a:blip>
          <a:stretch>
            <a:fillRect/>
          </a:stretch>
        </p:blipFill>
        <p:spPr>
          <a:xfrm>
            <a:off x="540925" y="1970138"/>
            <a:ext cx="3539675" cy="2610425"/>
          </a:xfrm>
          <a:prstGeom prst="rect">
            <a:avLst/>
          </a:prstGeom>
          <a:noFill/>
          <a:ln>
            <a:noFill/>
          </a:ln>
        </p:spPr>
      </p:pic>
      <p:pic>
        <p:nvPicPr>
          <p:cNvPr id="116" name="Google Shape;116;p17"/>
          <p:cNvPicPr preferRelativeResize="0"/>
          <p:nvPr/>
        </p:nvPicPr>
        <p:blipFill>
          <a:blip r:embed="rId4">
            <a:alphaModFix/>
          </a:blip>
          <a:stretch>
            <a:fillRect/>
          </a:stretch>
        </p:blipFill>
        <p:spPr>
          <a:xfrm>
            <a:off x="5253125" y="1439179"/>
            <a:ext cx="2590649" cy="3193333"/>
          </a:xfrm>
          <a:prstGeom prst="rect">
            <a:avLst/>
          </a:prstGeom>
          <a:noFill/>
          <a:ln>
            <a:noFill/>
          </a:ln>
        </p:spPr>
      </p:pic>
      <p:sp>
        <p:nvSpPr>
          <p:cNvPr id="117" name="Google Shape;117;p17"/>
          <p:cNvSpPr txBox="1"/>
          <p:nvPr/>
        </p:nvSpPr>
        <p:spPr>
          <a:xfrm>
            <a:off x="587713" y="1194275"/>
            <a:ext cx="3446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2400">
                <a:latin typeface="Roboto"/>
                <a:ea typeface="Roboto"/>
                <a:cs typeface="Roboto"/>
                <a:sym typeface="Roboto"/>
              </a:rPr>
              <a:t>対象の航路図</a:t>
            </a:r>
            <a:endParaRPr sz="2400">
              <a:latin typeface="Roboto"/>
              <a:ea typeface="Roboto"/>
              <a:cs typeface="Roboto"/>
              <a:sym typeface="Roboto"/>
            </a:endParaRPr>
          </a:p>
        </p:txBody>
      </p:sp>
      <p:sp>
        <p:nvSpPr>
          <p:cNvPr id="118" name="Google Shape;118;p17"/>
          <p:cNvSpPr txBox="1"/>
          <p:nvPr/>
        </p:nvSpPr>
        <p:spPr>
          <a:xfrm>
            <a:off x="4825400" y="515775"/>
            <a:ext cx="3446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2400">
                <a:latin typeface="Roboto"/>
                <a:ea typeface="Roboto"/>
                <a:cs typeface="Roboto"/>
                <a:sym typeface="Roboto"/>
              </a:rPr>
              <a:t>航路ごとの運航状況データ</a:t>
            </a:r>
            <a:endParaRPr sz="24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24" name="Google Shape;124;p18"/>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実験方法</a:t>
            </a:r>
            <a:endParaRPr sz="3640"/>
          </a:p>
        </p:txBody>
      </p:sp>
      <p:sp>
        <p:nvSpPr>
          <p:cNvPr id="125" name="Google Shape;125;p18"/>
          <p:cNvSpPr txBox="1"/>
          <p:nvPr/>
        </p:nvSpPr>
        <p:spPr>
          <a:xfrm>
            <a:off x="323450" y="1405800"/>
            <a:ext cx="3993600" cy="1385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数値データの取得</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任意の地点を選択</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下部にデータを表示</a:t>
            </a:r>
            <a:endParaRPr>
              <a:latin typeface="Roboto"/>
              <a:ea typeface="Roboto"/>
              <a:cs typeface="Roboto"/>
              <a:sym typeface="Roboto"/>
            </a:endParaRPr>
          </a:p>
        </p:txBody>
      </p:sp>
      <p:pic>
        <p:nvPicPr>
          <p:cNvPr id="126" name="Google Shape;126;p18"/>
          <p:cNvPicPr preferRelativeResize="0"/>
          <p:nvPr/>
        </p:nvPicPr>
        <p:blipFill>
          <a:blip r:embed="rId3">
            <a:alphaModFix/>
          </a:blip>
          <a:stretch>
            <a:fillRect/>
          </a:stretch>
        </p:blipFill>
        <p:spPr>
          <a:xfrm>
            <a:off x="4820636" y="138711"/>
            <a:ext cx="3579916" cy="2353865"/>
          </a:xfrm>
          <a:prstGeom prst="rect">
            <a:avLst/>
          </a:prstGeom>
          <a:noFill/>
          <a:ln>
            <a:noFill/>
          </a:ln>
        </p:spPr>
      </p:pic>
      <p:sp>
        <p:nvSpPr>
          <p:cNvPr id="127" name="Google Shape;127;p18"/>
          <p:cNvSpPr/>
          <p:nvPr/>
        </p:nvSpPr>
        <p:spPr>
          <a:xfrm>
            <a:off x="6431444" y="732393"/>
            <a:ext cx="231722" cy="231722"/>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txBox="1"/>
          <p:nvPr/>
        </p:nvSpPr>
        <p:spPr>
          <a:xfrm>
            <a:off x="323450" y="2861400"/>
            <a:ext cx="1617300" cy="19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1600">
                <a:latin typeface="Roboto"/>
                <a:ea typeface="Roboto"/>
                <a:cs typeface="Roboto"/>
                <a:sym typeface="Roboto"/>
              </a:rPr>
              <a:t>風速</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最大風速</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最大風速の風向</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波高</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時間</a:t>
            </a:r>
            <a:endParaRPr sz="1600">
              <a:latin typeface="Roboto"/>
              <a:ea typeface="Roboto"/>
              <a:cs typeface="Roboto"/>
              <a:sym typeface="Roboto"/>
            </a:endParaRPr>
          </a:p>
        </p:txBody>
      </p:sp>
      <p:sp>
        <p:nvSpPr>
          <p:cNvPr id="129" name="Google Shape;129;p18"/>
          <p:cNvSpPr txBox="1"/>
          <p:nvPr/>
        </p:nvSpPr>
        <p:spPr>
          <a:xfrm>
            <a:off x="2279775" y="2948500"/>
            <a:ext cx="16173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1600">
                <a:latin typeface="Roboto"/>
                <a:ea typeface="Roboto"/>
                <a:cs typeface="Roboto"/>
                <a:sym typeface="Roboto"/>
              </a:rPr>
              <a:t>波の向き</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うねり</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うねりの向き</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うねりの間隔</a:t>
            </a:r>
            <a:endParaRPr sz="1600">
              <a:latin typeface="Roboto"/>
              <a:ea typeface="Roboto"/>
              <a:cs typeface="Roboto"/>
              <a:sym typeface="Roboto"/>
            </a:endParaRPr>
          </a:p>
        </p:txBody>
      </p:sp>
      <p:pic>
        <p:nvPicPr>
          <p:cNvPr id="130" name="Google Shape;130;p18"/>
          <p:cNvPicPr preferRelativeResize="0"/>
          <p:nvPr/>
        </p:nvPicPr>
        <p:blipFill>
          <a:blip r:embed="rId4">
            <a:alphaModFix/>
          </a:blip>
          <a:stretch>
            <a:fillRect/>
          </a:stretch>
        </p:blipFill>
        <p:spPr>
          <a:xfrm>
            <a:off x="4903500" y="2590300"/>
            <a:ext cx="3414177" cy="2255701"/>
          </a:xfrm>
          <a:prstGeom prst="rect">
            <a:avLst/>
          </a:prstGeom>
          <a:noFill/>
          <a:ln>
            <a:noFill/>
          </a:ln>
        </p:spPr>
      </p:pic>
      <p:sp>
        <p:nvSpPr>
          <p:cNvPr id="131" name="Google Shape;131;p18"/>
          <p:cNvSpPr/>
          <p:nvPr/>
        </p:nvSpPr>
        <p:spPr>
          <a:xfrm>
            <a:off x="6546519" y="3661015"/>
            <a:ext cx="231600" cy="23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37" name="Google Shape;137;p19"/>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実験方法</a:t>
            </a:r>
            <a:endParaRPr sz="3640"/>
          </a:p>
        </p:txBody>
      </p:sp>
      <p:pic>
        <p:nvPicPr>
          <p:cNvPr id="138" name="Google Shape;138;p19"/>
          <p:cNvPicPr preferRelativeResize="0"/>
          <p:nvPr/>
        </p:nvPicPr>
        <p:blipFill>
          <a:blip r:embed="rId3">
            <a:alphaModFix/>
          </a:blip>
          <a:stretch>
            <a:fillRect/>
          </a:stretch>
        </p:blipFill>
        <p:spPr>
          <a:xfrm>
            <a:off x="3585250" y="908175"/>
            <a:ext cx="5423874" cy="3009225"/>
          </a:xfrm>
          <a:prstGeom prst="rect">
            <a:avLst/>
          </a:prstGeom>
          <a:noFill/>
          <a:ln>
            <a:noFill/>
          </a:ln>
        </p:spPr>
      </p:pic>
      <p:sp>
        <p:nvSpPr>
          <p:cNvPr id="139" name="Google Shape;139;p19"/>
          <p:cNvSpPr txBox="1"/>
          <p:nvPr/>
        </p:nvSpPr>
        <p:spPr>
          <a:xfrm>
            <a:off x="323450" y="1405800"/>
            <a:ext cx="3993600" cy="221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a:t>
            </a:r>
            <a:r>
              <a:rPr lang="ja" sz="2100">
                <a:latin typeface="Roboto"/>
                <a:ea typeface="Roboto"/>
                <a:cs typeface="Roboto"/>
                <a:sym typeface="Roboto"/>
              </a:rPr>
              <a:t>データセット作成</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取得した数値データ</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教師データ</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時間帯が近いデータ</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航路ごとに作成</a:t>
            </a:r>
            <a:endParaRPr sz="18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45" name="Google Shape;145;p20"/>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実験方法</a:t>
            </a:r>
            <a:endParaRPr sz="3640"/>
          </a:p>
        </p:txBody>
      </p:sp>
      <p:sp>
        <p:nvSpPr>
          <p:cNvPr id="146" name="Google Shape;146;p20"/>
          <p:cNvSpPr txBox="1"/>
          <p:nvPr/>
        </p:nvSpPr>
        <p:spPr>
          <a:xfrm>
            <a:off x="323450" y="1405800"/>
            <a:ext cx="3993600" cy="221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画像データの取得</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波高レイヤー</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風速レイヤー</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7時から17時までを取得</a:t>
            </a:r>
            <a:endParaRPr sz="18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147" name="Google Shape;147;p20"/>
          <p:cNvPicPr preferRelativeResize="0"/>
          <p:nvPr/>
        </p:nvPicPr>
        <p:blipFill>
          <a:blip r:embed="rId3">
            <a:alphaModFix/>
          </a:blip>
          <a:stretch>
            <a:fillRect/>
          </a:stretch>
        </p:blipFill>
        <p:spPr>
          <a:xfrm>
            <a:off x="4991975" y="105538"/>
            <a:ext cx="3135376" cy="2227187"/>
          </a:xfrm>
          <a:prstGeom prst="rect">
            <a:avLst/>
          </a:prstGeom>
          <a:noFill/>
          <a:ln>
            <a:noFill/>
          </a:ln>
        </p:spPr>
      </p:pic>
      <p:pic>
        <p:nvPicPr>
          <p:cNvPr id="148" name="Google Shape;148;p20"/>
          <p:cNvPicPr preferRelativeResize="0"/>
          <p:nvPr/>
        </p:nvPicPr>
        <p:blipFill>
          <a:blip r:embed="rId4">
            <a:alphaModFix/>
          </a:blip>
          <a:stretch>
            <a:fillRect/>
          </a:stretch>
        </p:blipFill>
        <p:spPr>
          <a:xfrm>
            <a:off x="4991975" y="2571750"/>
            <a:ext cx="3135384" cy="22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54" name="Google Shape;154;p21"/>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実験方法</a:t>
            </a:r>
            <a:endParaRPr sz="3640"/>
          </a:p>
        </p:txBody>
      </p:sp>
      <p:sp>
        <p:nvSpPr>
          <p:cNvPr id="155" name="Google Shape;155;p21"/>
          <p:cNvSpPr txBox="1"/>
          <p:nvPr/>
        </p:nvSpPr>
        <p:spPr>
          <a:xfrm>
            <a:off x="208725" y="1554725"/>
            <a:ext cx="39936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画像</a:t>
            </a:r>
            <a:r>
              <a:rPr lang="ja" sz="2100">
                <a:latin typeface="Roboto"/>
                <a:ea typeface="Roboto"/>
                <a:cs typeface="Roboto"/>
                <a:sym typeface="Roboto"/>
              </a:rPr>
              <a:t>データセット作成</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レイヤー別にデータセット作成</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画像のサイズをリサイズ</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時間帯の近いデータ</a:t>
            </a:r>
            <a:endParaRPr sz="1800">
              <a:latin typeface="Roboto"/>
              <a:ea typeface="Roboto"/>
              <a:cs typeface="Roboto"/>
              <a:sym typeface="Roboto"/>
            </a:endParaRPr>
          </a:p>
        </p:txBody>
      </p:sp>
      <p:pic>
        <p:nvPicPr>
          <p:cNvPr id="156" name="Google Shape;156;p21"/>
          <p:cNvPicPr preferRelativeResize="0"/>
          <p:nvPr/>
        </p:nvPicPr>
        <p:blipFill>
          <a:blip r:embed="rId3">
            <a:alphaModFix/>
          </a:blip>
          <a:stretch>
            <a:fillRect/>
          </a:stretch>
        </p:blipFill>
        <p:spPr>
          <a:xfrm>
            <a:off x="4235838" y="2709675"/>
            <a:ext cx="3112875" cy="2216399"/>
          </a:xfrm>
          <a:prstGeom prst="rect">
            <a:avLst/>
          </a:prstGeom>
          <a:noFill/>
          <a:ln>
            <a:noFill/>
          </a:ln>
        </p:spPr>
      </p:pic>
      <p:pic>
        <p:nvPicPr>
          <p:cNvPr id="157" name="Google Shape;157;p21"/>
          <p:cNvPicPr preferRelativeResize="0"/>
          <p:nvPr/>
        </p:nvPicPr>
        <p:blipFill>
          <a:blip r:embed="rId4">
            <a:alphaModFix/>
          </a:blip>
          <a:stretch>
            <a:fillRect/>
          </a:stretch>
        </p:blipFill>
        <p:spPr>
          <a:xfrm>
            <a:off x="4142600" y="239050"/>
            <a:ext cx="3299351" cy="2332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